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24"/>
    <p:restoredTop sz="85151"/>
  </p:normalViewPr>
  <p:slideViewPr>
    <p:cSldViewPr snapToGrid="0" snapToObjects="1">
      <p:cViewPr varScale="1">
        <p:scale>
          <a:sx n="122" d="100"/>
          <a:sy n="122" d="100"/>
        </p:scale>
        <p:origin x="224" y="8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Data%20wrangling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thuydan80/Data-Science-Capstone-Project/blob/main/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eda-sql-coursera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_launch_site_location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_Machine%20Learning%20Prediction_Part_5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google.com/search?sxsrf=AOaemvIxhaCxiDqqbCjqUkkWP4yIFjaW9g:1632128828361&amp;q=reusability&amp;spell=1&amp;sa=X&amp;ved=2ahUKEwjWzqrYmY3zAhUhRkEAHaGDDdAQkeECKAB6BAgBED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4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data-collection-api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_Webscraping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325989" cy="4351338"/>
          </a:xfrm>
          <a:prstGeom prst="rect">
            <a:avLst/>
          </a:prstGeom>
        </p:spPr>
        <p:txBody>
          <a:bodyPr/>
          <a:lstStyle/>
          <a:p>
            <a:r>
              <a:rPr lang="en-US" sz="2200" dirty="0">
                <a:solidFill>
                  <a:schemeClr val="accent3">
                    <a:lumMod val="25000"/>
                  </a:schemeClr>
                </a:solidFill>
                <a:latin typeface="Abadi" panose="020B0604020104020204" pitchFamily="34" charset="0"/>
              </a:rPr>
              <a:t>Identify and handling missing values </a:t>
            </a:r>
            <a:r>
              <a:rPr lang="en-US" sz="2200" dirty="0">
                <a:solidFill>
                  <a:schemeClr val="accent3">
                    <a:lumMod val="25000"/>
                  </a:schemeClr>
                </a:solidFill>
                <a:latin typeface="Abadi" panose="020B0604020104020204" pitchFamily="34" charset="0"/>
                <a:sym typeface="Wingdings" pitchFamily="2" charset="2"/>
              </a:rPr>
              <a:t> </a:t>
            </a:r>
            <a:r>
              <a:rPr lang="en-US" sz="2200" dirty="0" err="1">
                <a:solidFill>
                  <a:schemeClr val="accent3">
                    <a:lumMod val="25000"/>
                  </a:schemeClr>
                </a:solidFill>
                <a:latin typeface="Abadi" panose="020B0604020104020204" pitchFamily="34" charset="0"/>
                <a:sym typeface="Wingdings" pitchFamily="2" charset="2"/>
              </a:rPr>
              <a:t>idenfity</a:t>
            </a:r>
            <a:r>
              <a:rPr lang="en-US" sz="2200" dirty="0">
                <a:solidFill>
                  <a:schemeClr val="accent3">
                    <a:lumMod val="25000"/>
                  </a:schemeClr>
                </a:solidFill>
                <a:latin typeface="Abadi" panose="020B0604020104020204" pitchFamily="34" charset="0"/>
                <a:sym typeface="Wingdings" pitchFamily="2" charset="2"/>
              </a:rPr>
              <a:t> types of </a:t>
            </a:r>
            <a:r>
              <a:rPr lang="en-US" sz="2200" dirty="0" err="1">
                <a:solidFill>
                  <a:schemeClr val="accent3">
                    <a:lumMod val="25000"/>
                  </a:schemeClr>
                </a:solidFill>
                <a:latin typeface="Abadi" panose="020B0604020104020204" pitchFamily="34" charset="0"/>
                <a:sym typeface="Wingdings" pitchFamily="2" charset="2"/>
              </a:rPr>
              <a:t>landing_outcomes</a:t>
            </a:r>
            <a:r>
              <a:rPr lang="en-US" sz="2200" dirty="0">
                <a:solidFill>
                  <a:schemeClr val="accent3">
                    <a:lumMod val="25000"/>
                  </a:schemeClr>
                </a:solidFill>
                <a:latin typeface="Abadi" panose="020B0604020104020204" pitchFamily="34" charset="0"/>
                <a:sym typeface="Wingdings" pitchFamily="2" charset="2"/>
              </a:rPr>
              <a:t>  create a landing outcome label from Outcome column and save it to a new column ‘class’</a:t>
            </a:r>
            <a:endParaRPr lang="en-US" sz="2200" dirty="0">
              <a:solidFill>
                <a:schemeClr val="accent3">
                  <a:lumMod val="25000"/>
                </a:schemeClr>
              </a:solidFill>
              <a:latin typeface="Abadi" panose="020B0604020104020204" pitchFamily="34" charset="0"/>
            </a:endParaRPr>
          </a:p>
          <a:p>
            <a:r>
              <a:rPr lang="en-US" dirty="0">
                <a:hlinkClick r:id="rId3"/>
              </a:rPr>
              <a:t>https://github.com/thuydan80/Data-Science-Capstone-Project/blob/main/Spacex-Data%20wrangling_Final.ipynb</a:t>
            </a:r>
            <a:r>
              <a:rPr lang="en-US" dirty="0"/>
              <a:t> </a:t>
            </a:r>
          </a:p>
          <a:p>
            <a:pPr marL="0" indent="0">
              <a:buNone/>
            </a:pP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pSp>
        <p:nvGrpSpPr>
          <p:cNvPr id="28" name="Group 27">
            <a:extLst>
              <a:ext uri="{FF2B5EF4-FFF2-40B4-BE49-F238E27FC236}">
                <a16:creationId xmlns:a16="http://schemas.microsoft.com/office/drawing/2014/main" id="{6B72BA12-D03E-BC4C-86BA-8236A28D5568}"/>
              </a:ext>
            </a:extLst>
          </p:cNvPr>
          <p:cNvGrpSpPr/>
          <p:nvPr/>
        </p:nvGrpSpPr>
        <p:grpSpPr>
          <a:xfrm>
            <a:off x="7343171" y="1518863"/>
            <a:ext cx="2743201" cy="4768449"/>
            <a:chOff x="7343171" y="1518863"/>
            <a:chExt cx="2743201" cy="4768449"/>
          </a:xfrm>
        </p:grpSpPr>
        <p:grpSp>
          <p:nvGrpSpPr>
            <p:cNvPr id="6" name="Group 5">
              <a:extLst>
                <a:ext uri="{FF2B5EF4-FFF2-40B4-BE49-F238E27FC236}">
                  <a16:creationId xmlns:a16="http://schemas.microsoft.com/office/drawing/2014/main" id="{530A4692-5939-2D42-9CEF-272B8CCF238D}"/>
                </a:ext>
              </a:extLst>
            </p:cNvPr>
            <p:cNvGrpSpPr/>
            <p:nvPr/>
          </p:nvGrpSpPr>
          <p:grpSpPr>
            <a:xfrm>
              <a:off x="7449625" y="2404152"/>
              <a:ext cx="2530293" cy="549049"/>
              <a:chOff x="7572055" y="1366463"/>
              <a:chExt cx="1880170" cy="549049"/>
            </a:xfrm>
          </p:grpSpPr>
          <p:sp>
            <p:nvSpPr>
              <p:cNvPr id="2" name="Rectangle 1">
                <a:extLst>
                  <a:ext uri="{FF2B5EF4-FFF2-40B4-BE49-F238E27FC236}">
                    <a16:creationId xmlns:a16="http://schemas.microsoft.com/office/drawing/2014/main" id="{9ADB40E2-C054-E54E-853A-369DAA3512C8}"/>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3" name="TextBox 2">
                <a:extLst>
                  <a:ext uri="{FF2B5EF4-FFF2-40B4-BE49-F238E27FC236}">
                    <a16:creationId xmlns:a16="http://schemas.microsoft.com/office/drawing/2014/main" id="{8499107F-6AFF-B14E-870B-469D518F24A6}"/>
                  </a:ext>
                </a:extLst>
              </p:cNvPr>
              <p:cNvSpPr txBox="1"/>
              <p:nvPr/>
            </p:nvSpPr>
            <p:spPr>
              <a:xfrm>
                <a:off x="7634838" y="1438381"/>
                <a:ext cx="1817387" cy="461665"/>
              </a:xfrm>
              <a:prstGeom prst="rect">
                <a:avLst/>
              </a:prstGeom>
              <a:noFill/>
            </p:spPr>
            <p:txBody>
              <a:bodyPr wrap="square" rtlCol="0">
                <a:spAutoFit/>
              </a:bodyPr>
              <a:lstStyle/>
              <a:p>
                <a:r>
                  <a:rPr lang="en-IE" sz="1200" dirty="0"/>
                  <a:t>df['Outcome'].</a:t>
                </a:r>
                <a:r>
                  <a:rPr lang="en-IE" sz="1200" dirty="0" err="1"/>
                  <a:t>value_counts</a:t>
                </a:r>
                <a:r>
                  <a:rPr lang="en-IE" sz="1200" dirty="0"/>
                  <a:t>()</a:t>
                </a:r>
                <a:endParaRPr lang="en-US" sz="1200" dirty="0"/>
              </a:p>
            </p:txBody>
          </p:sp>
        </p:grpSp>
        <p:grpSp>
          <p:nvGrpSpPr>
            <p:cNvPr id="9" name="Group 8">
              <a:extLst>
                <a:ext uri="{FF2B5EF4-FFF2-40B4-BE49-F238E27FC236}">
                  <a16:creationId xmlns:a16="http://schemas.microsoft.com/office/drawing/2014/main" id="{A018D20F-BB87-BE4A-B45E-BE1252B98C0F}"/>
                </a:ext>
              </a:extLst>
            </p:cNvPr>
            <p:cNvGrpSpPr/>
            <p:nvPr/>
          </p:nvGrpSpPr>
          <p:grpSpPr>
            <a:xfrm>
              <a:off x="7724455" y="1518863"/>
              <a:ext cx="1880170" cy="549049"/>
              <a:chOff x="7572055" y="1366463"/>
              <a:chExt cx="1880170" cy="549049"/>
            </a:xfrm>
          </p:grpSpPr>
          <p:sp>
            <p:nvSpPr>
              <p:cNvPr id="10" name="Rectangle 9">
                <a:extLst>
                  <a:ext uri="{FF2B5EF4-FFF2-40B4-BE49-F238E27FC236}">
                    <a16:creationId xmlns:a16="http://schemas.microsoft.com/office/drawing/2014/main" id="{33CEDD69-3F2D-804B-9D85-BE0FC4167A61}"/>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1" name="TextBox 10">
                <a:extLst>
                  <a:ext uri="{FF2B5EF4-FFF2-40B4-BE49-F238E27FC236}">
                    <a16:creationId xmlns:a16="http://schemas.microsoft.com/office/drawing/2014/main" id="{733FEFD6-D836-3D44-BA01-A867311D76A2}"/>
                  </a:ext>
                </a:extLst>
              </p:cNvPr>
              <p:cNvSpPr txBox="1"/>
              <p:nvPr/>
            </p:nvSpPr>
            <p:spPr>
              <a:xfrm>
                <a:off x="7685070" y="1438381"/>
                <a:ext cx="1767155" cy="461665"/>
              </a:xfrm>
              <a:prstGeom prst="rect">
                <a:avLst/>
              </a:prstGeom>
              <a:noFill/>
            </p:spPr>
            <p:txBody>
              <a:bodyPr wrap="square" rtlCol="0">
                <a:spAutoFit/>
              </a:bodyPr>
              <a:lstStyle/>
              <a:p>
                <a:pPr marL="285750" indent="-285750">
                  <a:buFont typeface="Arial" panose="020B0604020202020204" pitchFamily="34" charset="0"/>
                  <a:buChar char="•"/>
                </a:pPr>
                <a:r>
                  <a:rPr lang="en-US" sz="1200" dirty="0" err="1"/>
                  <a:t>isnulll</a:t>
                </a:r>
                <a:r>
                  <a:rPr lang="en-US" sz="1200" dirty="0"/>
                  <a:t>()</a:t>
                </a:r>
              </a:p>
              <a:p>
                <a:pPr marL="285750" indent="-285750">
                  <a:buFont typeface="Arial" panose="020B0604020202020204" pitchFamily="34" charset="0"/>
                  <a:buChar char="•"/>
                </a:pPr>
                <a:r>
                  <a:rPr lang="en-US" sz="1200" dirty="0" err="1"/>
                  <a:t>df.dtypes</a:t>
                </a:r>
                <a:endParaRPr lang="en-US" sz="1200" dirty="0"/>
              </a:p>
            </p:txBody>
          </p:sp>
        </p:grpSp>
        <p:grpSp>
          <p:nvGrpSpPr>
            <p:cNvPr id="12" name="Group 11">
              <a:extLst>
                <a:ext uri="{FF2B5EF4-FFF2-40B4-BE49-F238E27FC236}">
                  <a16:creationId xmlns:a16="http://schemas.microsoft.com/office/drawing/2014/main" id="{2ADAC635-CB09-4949-B863-0C975A3106CE}"/>
                </a:ext>
              </a:extLst>
            </p:cNvPr>
            <p:cNvGrpSpPr/>
            <p:nvPr/>
          </p:nvGrpSpPr>
          <p:grpSpPr>
            <a:xfrm>
              <a:off x="7343171" y="5115601"/>
              <a:ext cx="2743201" cy="1171711"/>
              <a:chOff x="7572055" y="1366463"/>
              <a:chExt cx="1767156" cy="549049"/>
            </a:xfrm>
          </p:grpSpPr>
          <p:sp>
            <p:nvSpPr>
              <p:cNvPr id="13" name="Rectangle 12">
                <a:extLst>
                  <a:ext uri="{FF2B5EF4-FFF2-40B4-BE49-F238E27FC236}">
                    <a16:creationId xmlns:a16="http://schemas.microsoft.com/office/drawing/2014/main" id="{F225BA2C-9454-9145-8386-EBEA968B1B5F}"/>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4" name="TextBox 13">
                <a:extLst>
                  <a:ext uri="{FF2B5EF4-FFF2-40B4-BE49-F238E27FC236}">
                    <a16:creationId xmlns:a16="http://schemas.microsoft.com/office/drawing/2014/main" id="{12A42237-583C-4D47-9158-79EBC8FABF04}"/>
                  </a:ext>
                </a:extLst>
              </p:cNvPr>
              <p:cNvSpPr txBox="1"/>
              <p:nvPr/>
            </p:nvSpPr>
            <p:spPr>
              <a:xfrm>
                <a:off x="7634838" y="1438381"/>
                <a:ext cx="1704373" cy="358445"/>
              </a:xfrm>
              <a:prstGeom prst="rect">
                <a:avLst/>
              </a:prstGeom>
              <a:noFill/>
            </p:spPr>
            <p:txBody>
              <a:bodyPr wrap="square" rtlCol="0">
                <a:spAutoFit/>
              </a:bodyPr>
              <a:lstStyle/>
              <a:p>
                <a:pPr marL="171450" indent="-171450">
                  <a:buFont typeface="Arial" panose="020B0604020202020204" pitchFamily="34" charset="0"/>
                  <a:buChar char="•"/>
                </a:pPr>
                <a:r>
                  <a:rPr lang="en-IE" sz="1200" dirty="0" err="1"/>
                  <a:t>landing_class</a:t>
                </a:r>
                <a:r>
                  <a:rPr lang="en-IE" sz="1200" dirty="0"/>
                  <a:t> = [0 </a:t>
                </a:r>
                <a:r>
                  <a:rPr lang="en-IE" sz="1200" b="1" dirty="0"/>
                  <a:t>if</a:t>
                </a:r>
                <a:r>
                  <a:rPr lang="en-IE" sz="1200" dirty="0"/>
                  <a:t> </a:t>
                </a:r>
                <a:r>
                  <a:rPr lang="en-IE" sz="1200" dirty="0" err="1"/>
                  <a:t>elem</a:t>
                </a:r>
                <a:r>
                  <a:rPr lang="en-IE" sz="1200" dirty="0"/>
                  <a:t> </a:t>
                </a:r>
                <a:r>
                  <a:rPr lang="en-IE" sz="1200" b="1" dirty="0"/>
                  <a:t>in</a:t>
                </a:r>
                <a:r>
                  <a:rPr lang="en-IE" sz="1200" dirty="0"/>
                  <a:t> </a:t>
                </a:r>
                <a:r>
                  <a:rPr lang="en-IE" sz="1200" dirty="0" err="1"/>
                  <a:t>bad_outcomes</a:t>
                </a:r>
                <a:r>
                  <a:rPr lang="en-IE" sz="1200" dirty="0"/>
                  <a:t> </a:t>
                </a:r>
                <a:r>
                  <a:rPr lang="en-IE" sz="1200" b="1" dirty="0"/>
                  <a:t>else</a:t>
                </a:r>
                <a:r>
                  <a:rPr lang="en-IE" sz="1200" dirty="0"/>
                  <a:t> 1 </a:t>
                </a:r>
                <a:r>
                  <a:rPr lang="en-IE" sz="1200" b="1" dirty="0"/>
                  <a:t>for</a:t>
                </a:r>
                <a:r>
                  <a:rPr lang="en-IE" sz="1200" dirty="0"/>
                  <a:t> </a:t>
                </a:r>
                <a:r>
                  <a:rPr lang="en-IE" sz="1200" dirty="0" err="1"/>
                  <a:t>elem</a:t>
                </a:r>
                <a:r>
                  <a:rPr lang="en-IE" sz="1200" dirty="0"/>
                  <a:t> </a:t>
                </a:r>
                <a:r>
                  <a:rPr lang="en-IE" sz="1200" b="1" dirty="0"/>
                  <a:t>in</a:t>
                </a:r>
                <a:r>
                  <a:rPr lang="en-IE" sz="1200" dirty="0"/>
                  <a:t> df['Outcome’] ]</a:t>
                </a:r>
              </a:p>
              <a:p>
                <a:pPr marL="171450" indent="-171450">
                  <a:buFont typeface="Arial" panose="020B0604020202020204" pitchFamily="34" charset="0"/>
                  <a:buChar char="•"/>
                </a:pPr>
                <a:r>
                  <a:rPr lang="en-IE" sz="1200" dirty="0"/>
                  <a:t>df['Class']=</a:t>
                </a:r>
                <a:r>
                  <a:rPr lang="en-IE" sz="1200" dirty="0" err="1"/>
                  <a:t>landing_class</a:t>
                </a:r>
                <a:endParaRPr lang="en-US" sz="1200" dirty="0"/>
              </a:p>
            </p:txBody>
          </p:sp>
        </p:grpSp>
        <p:grpSp>
          <p:nvGrpSpPr>
            <p:cNvPr id="15" name="Group 14">
              <a:extLst>
                <a:ext uri="{FF2B5EF4-FFF2-40B4-BE49-F238E27FC236}">
                  <a16:creationId xmlns:a16="http://schemas.microsoft.com/office/drawing/2014/main" id="{F8D23228-DDA7-074B-B66A-1E736F69E486}"/>
                </a:ext>
              </a:extLst>
            </p:cNvPr>
            <p:cNvGrpSpPr/>
            <p:nvPr/>
          </p:nvGrpSpPr>
          <p:grpSpPr>
            <a:xfrm>
              <a:off x="7449625" y="3289441"/>
              <a:ext cx="2530293" cy="549049"/>
              <a:chOff x="7572055" y="1366463"/>
              <a:chExt cx="1880170" cy="549049"/>
            </a:xfrm>
          </p:grpSpPr>
          <p:sp>
            <p:nvSpPr>
              <p:cNvPr id="16" name="Rectangle 15">
                <a:extLst>
                  <a:ext uri="{FF2B5EF4-FFF2-40B4-BE49-F238E27FC236}">
                    <a16:creationId xmlns:a16="http://schemas.microsoft.com/office/drawing/2014/main" id="{880136C2-9E07-6645-8950-5EDC67DC4705}"/>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7" name="TextBox 16">
                <a:extLst>
                  <a:ext uri="{FF2B5EF4-FFF2-40B4-BE49-F238E27FC236}">
                    <a16:creationId xmlns:a16="http://schemas.microsoft.com/office/drawing/2014/main" id="{497B1DE5-16E5-3144-8479-280F0AD196EC}"/>
                  </a:ext>
                </a:extLst>
              </p:cNvPr>
              <p:cNvSpPr txBox="1"/>
              <p:nvPr/>
            </p:nvSpPr>
            <p:spPr>
              <a:xfrm>
                <a:off x="7634838" y="1438381"/>
                <a:ext cx="1817387" cy="461665"/>
              </a:xfrm>
              <a:prstGeom prst="rect">
                <a:avLst/>
              </a:prstGeom>
              <a:noFill/>
            </p:spPr>
            <p:txBody>
              <a:bodyPr wrap="square" rtlCol="0">
                <a:spAutoFit/>
              </a:bodyPr>
              <a:lstStyle/>
              <a:p>
                <a:r>
                  <a:rPr lang="en-IE" sz="1200" dirty="0" err="1"/>
                  <a:t>landing_outcomes</a:t>
                </a:r>
                <a:r>
                  <a:rPr lang="en-IE" sz="1200" dirty="0"/>
                  <a:t> = df['Outcome'].</a:t>
                </a:r>
                <a:r>
                  <a:rPr lang="en-IE" sz="1200" dirty="0" err="1"/>
                  <a:t>value_counts</a:t>
                </a:r>
                <a:r>
                  <a:rPr lang="en-IE" sz="1200" dirty="0"/>
                  <a:t>()</a:t>
                </a:r>
                <a:endParaRPr lang="en-US" sz="1200" dirty="0"/>
              </a:p>
            </p:txBody>
          </p:sp>
        </p:grpSp>
        <p:grpSp>
          <p:nvGrpSpPr>
            <p:cNvPr id="18" name="Group 17">
              <a:extLst>
                <a:ext uri="{FF2B5EF4-FFF2-40B4-BE49-F238E27FC236}">
                  <a16:creationId xmlns:a16="http://schemas.microsoft.com/office/drawing/2014/main" id="{C09E5653-2529-BD4E-911A-831556DCFFB7}"/>
                </a:ext>
              </a:extLst>
            </p:cNvPr>
            <p:cNvGrpSpPr/>
            <p:nvPr/>
          </p:nvGrpSpPr>
          <p:grpSpPr>
            <a:xfrm>
              <a:off x="7491870" y="4194789"/>
              <a:ext cx="2484347" cy="549049"/>
              <a:chOff x="7572055" y="1366463"/>
              <a:chExt cx="1846029" cy="549049"/>
            </a:xfrm>
          </p:grpSpPr>
          <p:sp>
            <p:nvSpPr>
              <p:cNvPr id="19" name="Rectangle 18">
                <a:extLst>
                  <a:ext uri="{FF2B5EF4-FFF2-40B4-BE49-F238E27FC236}">
                    <a16:creationId xmlns:a16="http://schemas.microsoft.com/office/drawing/2014/main" id="{42E31DD9-9D14-C643-80C8-826C15BD6AD2}"/>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0" name="TextBox 19">
                <a:extLst>
                  <a:ext uri="{FF2B5EF4-FFF2-40B4-BE49-F238E27FC236}">
                    <a16:creationId xmlns:a16="http://schemas.microsoft.com/office/drawing/2014/main" id="{87E497BF-0EC3-6947-87B3-12C8A70210C2}"/>
                  </a:ext>
                </a:extLst>
              </p:cNvPr>
              <p:cNvSpPr txBox="1"/>
              <p:nvPr/>
            </p:nvSpPr>
            <p:spPr>
              <a:xfrm>
                <a:off x="7600697" y="1410154"/>
                <a:ext cx="1817387" cy="461665"/>
              </a:xfrm>
              <a:prstGeom prst="rect">
                <a:avLst/>
              </a:prstGeom>
              <a:noFill/>
            </p:spPr>
            <p:txBody>
              <a:bodyPr wrap="square" rtlCol="0">
                <a:spAutoFit/>
              </a:bodyPr>
              <a:lstStyle/>
              <a:p>
                <a:r>
                  <a:rPr lang="en-IE" sz="1200" dirty="0" err="1"/>
                  <a:t>bad_outcomes</a:t>
                </a:r>
                <a:r>
                  <a:rPr lang="en-IE" sz="1200" dirty="0"/>
                  <a:t>=set(</a:t>
                </a:r>
                <a:r>
                  <a:rPr lang="en-IE" sz="1200" dirty="0" err="1"/>
                  <a:t>landing_outcomes.keys</a:t>
                </a:r>
                <a:r>
                  <a:rPr lang="en-IE" sz="1200" dirty="0"/>
                  <a:t>()[[1,3,5,6,7]])</a:t>
                </a:r>
                <a:endParaRPr lang="en-US" sz="1200" dirty="0"/>
              </a:p>
            </p:txBody>
          </p:sp>
        </p:grpSp>
        <p:cxnSp>
          <p:nvCxnSpPr>
            <p:cNvPr id="21" name="Straight Arrow Connector 20">
              <a:extLst>
                <a:ext uri="{FF2B5EF4-FFF2-40B4-BE49-F238E27FC236}">
                  <a16:creationId xmlns:a16="http://schemas.microsoft.com/office/drawing/2014/main" id="{0A432186-CEAB-6942-B0B6-01A72CD29F10}"/>
                </a:ext>
              </a:extLst>
            </p:cNvPr>
            <p:cNvCxnSpPr>
              <a:stCxn id="11" idx="2"/>
              <a:endCxn id="2" idx="0"/>
            </p:cNvCxnSpPr>
            <p:nvPr/>
          </p:nvCxnSpPr>
          <p:spPr>
            <a:xfrm flipH="1">
              <a:off x="8638726" y="2052446"/>
              <a:ext cx="82322" cy="3517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4687D4F-9D50-3041-8502-B9340A216C5D}"/>
                </a:ext>
              </a:extLst>
            </p:cNvPr>
            <p:cNvCxnSpPr>
              <a:stCxn id="3" idx="2"/>
              <a:endCxn id="16" idx="0"/>
            </p:cNvCxnSpPr>
            <p:nvPr/>
          </p:nvCxnSpPr>
          <p:spPr>
            <a:xfrm flipH="1">
              <a:off x="8638726" y="2937735"/>
              <a:ext cx="118292" cy="3517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AE845CC-578A-684D-B0CD-236506357238}"/>
                </a:ext>
              </a:extLst>
            </p:cNvPr>
            <p:cNvCxnSpPr>
              <a:stCxn id="17" idx="2"/>
            </p:cNvCxnSpPr>
            <p:nvPr/>
          </p:nvCxnSpPr>
          <p:spPr>
            <a:xfrm flipH="1">
              <a:off x="8445357" y="3823024"/>
              <a:ext cx="311661" cy="371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A48317A-DDF4-C541-83EA-59989720A0AC}"/>
                </a:ext>
              </a:extLst>
            </p:cNvPr>
            <p:cNvCxnSpPr>
              <a:stCxn id="19" idx="2"/>
              <a:endCxn id="13" idx="0"/>
            </p:cNvCxnSpPr>
            <p:nvPr/>
          </p:nvCxnSpPr>
          <p:spPr>
            <a:xfrm>
              <a:off x="8680971" y="4743838"/>
              <a:ext cx="33801" cy="371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50964"/>
            <a:ext cx="9745589" cy="570533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 point plots to see how features affect the launch outcome:</a:t>
            </a:r>
          </a:p>
          <a:p>
            <a:pPr lvl="1">
              <a:lnSpc>
                <a:spcPct val="100000"/>
              </a:lnSpc>
              <a:spcBef>
                <a:spcPts val="1400"/>
              </a:spcBef>
            </a:pPr>
            <a:r>
              <a:rPr lang="en-US" sz="1800" dirty="0" err="1">
                <a:solidFill>
                  <a:schemeClr val="accent3">
                    <a:lumMod val="25000"/>
                  </a:schemeClr>
                </a:solidFill>
                <a:latin typeface="Abadi"/>
              </a:rPr>
              <a:t>FlightNumber</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PayLoadMass</a:t>
            </a:r>
            <a:endParaRPr lang="en-US" sz="1800" dirty="0">
              <a:solidFill>
                <a:schemeClr val="accent3">
                  <a:lumMod val="25000"/>
                </a:schemeClr>
              </a:solidFill>
              <a:latin typeface="Abadi"/>
            </a:endParaRPr>
          </a:p>
          <a:p>
            <a:pPr lvl="1">
              <a:lnSpc>
                <a:spcPct val="100000"/>
              </a:lnSpc>
              <a:spcBef>
                <a:spcPts val="1400"/>
              </a:spcBef>
            </a:pPr>
            <a:r>
              <a:rPr lang="en-US" sz="1800" dirty="0" err="1">
                <a:solidFill>
                  <a:schemeClr val="accent3">
                    <a:lumMod val="25000"/>
                  </a:schemeClr>
                </a:solidFill>
                <a:latin typeface="Abadi"/>
              </a:rPr>
              <a:t>FlightNumber</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LaunchSite</a:t>
            </a:r>
            <a:endParaRPr lang="en-US" sz="1800" dirty="0">
              <a:solidFill>
                <a:schemeClr val="accent3">
                  <a:lumMod val="25000"/>
                </a:schemeClr>
              </a:solidFill>
              <a:latin typeface="Abadi"/>
            </a:endParaRPr>
          </a:p>
          <a:p>
            <a:pPr lvl="1">
              <a:lnSpc>
                <a:spcPct val="100000"/>
              </a:lnSpc>
              <a:spcBef>
                <a:spcPts val="1400"/>
              </a:spcBef>
            </a:pPr>
            <a:r>
              <a:rPr lang="en-US" sz="1800" dirty="0" err="1">
                <a:solidFill>
                  <a:schemeClr val="accent3">
                    <a:lumMod val="25000"/>
                  </a:schemeClr>
                </a:solidFill>
                <a:latin typeface="Abadi"/>
              </a:rPr>
              <a:t>FlightNumber</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OrbitType</a:t>
            </a:r>
            <a:endParaRPr lang="en-US" sz="1800" dirty="0">
              <a:solidFill>
                <a:schemeClr val="accent3">
                  <a:lumMod val="25000"/>
                </a:schemeClr>
              </a:solidFill>
              <a:latin typeface="Abadi"/>
            </a:endParaRPr>
          </a:p>
          <a:p>
            <a:pPr lvl="1">
              <a:lnSpc>
                <a:spcPct val="100000"/>
              </a:lnSpc>
              <a:spcBef>
                <a:spcPts val="1400"/>
              </a:spcBef>
            </a:pPr>
            <a:r>
              <a:rPr lang="en-US" sz="1800" dirty="0" err="1">
                <a:solidFill>
                  <a:schemeClr val="accent3">
                    <a:lumMod val="25000"/>
                  </a:schemeClr>
                </a:solidFill>
                <a:latin typeface="Abadi"/>
              </a:rPr>
              <a:t>PayLoad</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OrbitType</a:t>
            </a:r>
            <a:endParaRPr lang="en-US" sz="1800" dirty="0">
              <a:solidFill>
                <a:schemeClr val="accent3">
                  <a:lumMod val="25000"/>
                </a:schemeClr>
              </a:solidFill>
              <a:latin typeface="Abadi"/>
            </a:endParaRPr>
          </a:p>
          <a:p>
            <a:pPr lvl="1">
              <a:lnSpc>
                <a:spcPct val="100000"/>
              </a:lnSpc>
              <a:spcBef>
                <a:spcPts val="1400"/>
              </a:spcBef>
            </a:pPr>
            <a:r>
              <a:rPr lang="en-US" sz="1800" dirty="0" err="1">
                <a:solidFill>
                  <a:schemeClr val="accent3">
                    <a:lumMod val="25000"/>
                  </a:schemeClr>
                </a:solidFill>
                <a:latin typeface="Abadi"/>
              </a:rPr>
              <a:t>PayLoad</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LaunchSite</a:t>
            </a:r>
            <a:r>
              <a:rPr lang="en-US" sz="18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Bar chart to check the relationship between success rate and each orbit</a:t>
            </a:r>
          </a:p>
          <a:p>
            <a:pPr>
              <a:lnSpc>
                <a:spcPct val="100000"/>
              </a:lnSpc>
              <a:spcBef>
                <a:spcPts val="1400"/>
              </a:spcBef>
            </a:pPr>
            <a:r>
              <a:rPr lang="en-US" sz="2200" dirty="0">
                <a:solidFill>
                  <a:schemeClr val="accent3">
                    <a:lumMod val="25000"/>
                  </a:schemeClr>
                </a:solidFill>
                <a:latin typeface="Abadi"/>
              </a:rPr>
              <a:t>Line chart with class vs year to </a:t>
            </a:r>
            <a:r>
              <a:rPr lang="en-IE" sz="2200" dirty="0">
                <a:solidFill>
                  <a:schemeClr val="accent3">
                    <a:lumMod val="25000"/>
                  </a:schemeClr>
                </a:solidFill>
                <a:latin typeface="Abadi"/>
              </a:rPr>
              <a:t>get the average launch success trend</a:t>
            </a:r>
            <a:endParaRPr lang="en-US" sz="2200" dirty="0">
              <a:solidFill>
                <a:schemeClr val="accent3">
                  <a:lumMod val="25000"/>
                </a:schemeClr>
              </a:solidFill>
              <a:latin typeface="Abadi"/>
            </a:endParaRPr>
          </a:p>
          <a:p>
            <a:pPr>
              <a:lnSpc>
                <a:spcPct val="100000"/>
              </a:lnSpc>
              <a:spcBef>
                <a:spcPts val="1400"/>
              </a:spcBef>
            </a:pPr>
            <a:r>
              <a:rPr lang="en-US" sz="2400" dirty="0">
                <a:hlinkClick r:id="rId3"/>
              </a:rPr>
              <a:t>https://github.com/thuydan80/Data-Science-Capstone-Project/blob/main/jupyter-labs-eda-dataviz.ipynb</a:t>
            </a:r>
            <a:r>
              <a:rPr lang="en-US" sz="2400" dirty="0"/>
              <a:t> </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4"/>
            <a:ext cx="9745589" cy="4512775"/>
          </a:xfrm>
          <a:prstGeom prst="rect">
            <a:avLst/>
          </a:prstGeom>
        </p:spPr>
        <p:txBody>
          <a:bodyPr lIns="91440" tIns="45720" rIns="91440" bIns="45720" anchor="t"/>
          <a:lstStyle/>
          <a:p>
            <a:pPr>
              <a:lnSpc>
                <a:spcPct val="100000"/>
              </a:lnSpc>
              <a:spcBef>
                <a:spcPts val="1400"/>
              </a:spcBef>
            </a:pPr>
            <a:r>
              <a:rPr lang="en-IE" sz="1100" dirty="0"/>
              <a:t>select unique(LAUNCH_SITE) </a:t>
            </a:r>
            <a:r>
              <a:rPr lang="en-IE" sz="1100" b="1" dirty="0"/>
              <a:t>from</a:t>
            </a:r>
            <a:r>
              <a:rPr lang="en-IE" sz="1100" dirty="0"/>
              <a:t> </a:t>
            </a:r>
            <a:r>
              <a:rPr lang="en-IE" sz="1100" b="1" dirty="0"/>
              <a:t>SPACEXTBL</a:t>
            </a:r>
          </a:p>
          <a:p>
            <a:pPr>
              <a:lnSpc>
                <a:spcPct val="100000"/>
              </a:lnSpc>
              <a:spcBef>
                <a:spcPts val="1400"/>
              </a:spcBef>
            </a:pPr>
            <a:r>
              <a:rPr lang="en-IE" sz="1100" dirty="0"/>
              <a:t>select * </a:t>
            </a:r>
            <a:r>
              <a:rPr lang="en-IE" sz="1100" b="1" dirty="0"/>
              <a:t>from</a:t>
            </a:r>
            <a:r>
              <a:rPr lang="en-IE" sz="1100" dirty="0"/>
              <a:t> </a:t>
            </a:r>
            <a:r>
              <a:rPr lang="en-IE" sz="1100" b="1" dirty="0"/>
              <a:t>SPACEXTBL</a:t>
            </a:r>
            <a:r>
              <a:rPr lang="en-IE" sz="1100" dirty="0"/>
              <a:t> where LAUNCH_SITE like 'CCA%' LIMIT 5</a:t>
            </a:r>
            <a:endParaRPr lang="en-US" sz="1100" dirty="0">
              <a:solidFill>
                <a:schemeClr val="accent3">
                  <a:lumMod val="25000"/>
                </a:schemeClr>
              </a:solidFill>
              <a:latin typeface="Abadi"/>
            </a:endParaRPr>
          </a:p>
          <a:p>
            <a:pPr>
              <a:lnSpc>
                <a:spcPct val="100000"/>
              </a:lnSpc>
              <a:spcBef>
                <a:spcPts val="1400"/>
              </a:spcBef>
            </a:pPr>
            <a:r>
              <a:rPr lang="en-IE" sz="1100" dirty="0"/>
              <a:t>select SUM(</a:t>
            </a:r>
            <a:r>
              <a:rPr lang="en-IE" sz="1100" dirty="0" err="1"/>
              <a:t>payload_mass__kg</a:t>
            </a:r>
            <a:r>
              <a:rPr lang="en-IE" sz="1100" dirty="0"/>
              <a:t>_) </a:t>
            </a:r>
            <a:r>
              <a:rPr lang="en-IE" sz="1100" b="1" dirty="0"/>
              <a:t>from</a:t>
            </a:r>
            <a:r>
              <a:rPr lang="en-IE" sz="1100" dirty="0"/>
              <a:t> </a:t>
            </a:r>
            <a:r>
              <a:rPr lang="en-IE" sz="1100" b="1" dirty="0"/>
              <a:t>SPACEXTBL</a:t>
            </a:r>
            <a:r>
              <a:rPr lang="en-IE" sz="1100" dirty="0"/>
              <a:t> where customer like 'NASA (CRS)'</a:t>
            </a:r>
            <a:endParaRPr lang="en-US" sz="1100" dirty="0">
              <a:solidFill>
                <a:schemeClr val="accent3">
                  <a:lumMod val="25000"/>
                </a:schemeClr>
              </a:solidFill>
              <a:latin typeface="Abadi"/>
            </a:endParaRPr>
          </a:p>
          <a:p>
            <a:pPr>
              <a:lnSpc>
                <a:spcPct val="100000"/>
              </a:lnSpc>
              <a:spcBef>
                <a:spcPts val="1400"/>
              </a:spcBef>
            </a:pPr>
            <a:r>
              <a:rPr lang="en-IE" sz="1100" dirty="0"/>
              <a:t>select AVG(</a:t>
            </a:r>
            <a:r>
              <a:rPr lang="en-IE" sz="1100" dirty="0" err="1"/>
              <a:t>payload_mass__kg</a:t>
            </a:r>
            <a:r>
              <a:rPr lang="en-IE" sz="1100" dirty="0"/>
              <a:t>_) </a:t>
            </a:r>
            <a:r>
              <a:rPr lang="en-IE" sz="1100" b="1" dirty="0"/>
              <a:t>from</a:t>
            </a:r>
            <a:r>
              <a:rPr lang="en-IE" sz="1100" dirty="0"/>
              <a:t> </a:t>
            </a:r>
            <a:r>
              <a:rPr lang="en-IE" sz="1100" b="1" dirty="0"/>
              <a:t>SPACEXTBL</a:t>
            </a:r>
            <a:r>
              <a:rPr lang="en-IE" sz="1100" dirty="0"/>
              <a:t> where </a:t>
            </a:r>
            <a:r>
              <a:rPr lang="en-IE" sz="1100" dirty="0" err="1"/>
              <a:t>booster_version</a:t>
            </a:r>
            <a:r>
              <a:rPr lang="en-IE" sz="1100" dirty="0"/>
              <a:t> = 'F9 v1.1’</a:t>
            </a:r>
          </a:p>
          <a:p>
            <a:pPr>
              <a:lnSpc>
                <a:spcPct val="100000"/>
              </a:lnSpc>
              <a:spcBef>
                <a:spcPts val="1400"/>
              </a:spcBef>
            </a:pPr>
            <a:r>
              <a:rPr lang="en-IE" sz="1100" dirty="0"/>
              <a:t>select unique(</a:t>
            </a:r>
            <a:r>
              <a:rPr lang="en-IE" sz="1100" dirty="0" err="1"/>
              <a:t>landing__outcome</a:t>
            </a:r>
            <a:r>
              <a:rPr lang="en-IE" sz="1100" dirty="0"/>
              <a:t>) </a:t>
            </a:r>
            <a:r>
              <a:rPr lang="en-IE" sz="1100" b="1" dirty="0"/>
              <a:t>from</a:t>
            </a:r>
            <a:r>
              <a:rPr lang="en-IE" sz="1100" dirty="0"/>
              <a:t> </a:t>
            </a:r>
            <a:r>
              <a:rPr lang="en-IE" sz="1100" b="1" dirty="0"/>
              <a:t>SPACEXTBL</a:t>
            </a:r>
          </a:p>
          <a:p>
            <a:pPr>
              <a:lnSpc>
                <a:spcPct val="100000"/>
              </a:lnSpc>
              <a:spcBef>
                <a:spcPts val="1400"/>
              </a:spcBef>
            </a:pPr>
            <a:r>
              <a:rPr lang="en-IE" sz="1100" dirty="0"/>
              <a:t>select MIN(DATE) </a:t>
            </a:r>
            <a:r>
              <a:rPr lang="en-IE" sz="1100" b="1" dirty="0"/>
              <a:t>from</a:t>
            </a:r>
            <a:r>
              <a:rPr lang="en-IE" sz="1100" dirty="0"/>
              <a:t> </a:t>
            </a:r>
            <a:r>
              <a:rPr lang="en-IE" sz="1100" b="1" dirty="0"/>
              <a:t>SPACEXTBL</a:t>
            </a:r>
            <a:r>
              <a:rPr lang="en-IE" sz="1100" dirty="0"/>
              <a:t> where </a:t>
            </a:r>
            <a:r>
              <a:rPr lang="en-IE" sz="1100" dirty="0" err="1"/>
              <a:t>landing__outcome</a:t>
            </a:r>
            <a:r>
              <a:rPr lang="en-IE" sz="1100" dirty="0"/>
              <a:t>='Success (ground pad)’</a:t>
            </a:r>
          </a:p>
          <a:p>
            <a:pPr>
              <a:lnSpc>
                <a:spcPct val="100000"/>
              </a:lnSpc>
              <a:spcBef>
                <a:spcPts val="1400"/>
              </a:spcBef>
            </a:pPr>
            <a:r>
              <a:rPr lang="en-IE" sz="1100" dirty="0"/>
              <a:t>select </a:t>
            </a:r>
            <a:r>
              <a:rPr lang="en-IE" sz="1100" dirty="0" err="1"/>
              <a:t>booster_version</a:t>
            </a:r>
            <a:r>
              <a:rPr lang="en-IE" sz="1100" dirty="0"/>
              <a:t> </a:t>
            </a:r>
            <a:r>
              <a:rPr lang="en-IE" sz="1100" b="1" dirty="0"/>
              <a:t>from</a:t>
            </a:r>
            <a:r>
              <a:rPr lang="en-IE" sz="1100" dirty="0"/>
              <a:t> </a:t>
            </a:r>
            <a:r>
              <a:rPr lang="en-IE" sz="1100" b="1" dirty="0"/>
              <a:t>SPACEXTBL</a:t>
            </a:r>
            <a:r>
              <a:rPr lang="en-IE" sz="1100" dirty="0"/>
              <a:t> where </a:t>
            </a:r>
            <a:r>
              <a:rPr lang="en-IE" sz="1100" dirty="0" err="1"/>
              <a:t>landing__outcome</a:t>
            </a:r>
            <a:r>
              <a:rPr lang="en-IE" sz="1100" dirty="0"/>
              <a:t>='Success (drone ship)' </a:t>
            </a:r>
            <a:r>
              <a:rPr lang="en-IE" sz="1100" b="1" dirty="0"/>
              <a:t>and</a:t>
            </a:r>
            <a:r>
              <a:rPr lang="en-IE" sz="1100" dirty="0"/>
              <a:t> </a:t>
            </a:r>
            <a:r>
              <a:rPr lang="en-IE" sz="1100" dirty="0" err="1"/>
              <a:t>payload_mass__kg</a:t>
            </a:r>
            <a:r>
              <a:rPr lang="en-IE" sz="1100" dirty="0"/>
              <a:t>_&gt;4000 </a:t>
            </a:r>
            <a:r>
              <a:rPr lang="en-IE" sz="1100" b="1" dirty="0"/>
              <a:t>and</a:t>
            </a:r>
            <a:r>
              <a:rPr lang="en-IE" sz="1100" dirty="0"/>
              <a:t> </a:t>
            </a:r>
            <a:r>
              <a:rPr lang="en-IE" sz="1100" dirty="0" err="1"/>
              <a:t>payload_mass__kg</a:t>
            </a:r>
            <a:r>
              <a:rPr lang="en-IE" sz="1100" dirty="0"/>
              <a:t>_&lt;6000</a:t>
            </a:r>
          </a:p>
          <a:p>
            <a:pPr>
              <a:lnSpc>
                <a:spcPct val="100000"/>
              </a:lnSpc>
              <a:spcBef>
                <a:spcPts val="1400"/>
              </a:spcBef>
            </a:pPr>
            <a:r>
              <a:rPr lang="en-IE" sz="1100" dirty="0"/>
              <a:t>select COUNT(</a:t>
            </a:r>
            <a:r>
              <a:rPr lang="en-IE" sz="1100" dirty="0" err="1"/>
              <a:t>mission_outcome</a:t>
            </a:r>
            <a:r>
              <a:rPr lang="en-IE" sz="1100" dirty="0"/>
              <a:t>) </a:t>
            </a:r>
            <a:r>
              <a:rPr lang="en-IE" sz="1100" b="1" dirty="0"/>
              <a:t>as</a:t>
            </a:r>
            <a:r>
              <a:rPr lang="en-IE" sz="1100" dirty="0"/>
              <a:t> Total, </a:t>
            </a:r>
            <a:r>
              <a:rPr lang="en-IE" sz="1100" dirty="0" err="1"/>
              <a:t>mission_outcome</a:t>
            </a:r>
            <a:r>
              <a:rPr lang="en-IE" sz="1100" dirty="0"/>
              <a:t> </a:t>
            </a:r>
            <a:r>
              <a:rPr lang="en-IE" sz="1100" b="1" dirty="0"/>
              <a:t>from</a:t>
            </a:r>
            <a:r>
              <a:rPr lang="en-IE" sz="1100" dirty="0"/>
              <a:t> </a:t>
            </a:r>
            <a:r>
              <a:rPr lang="en-IE" sz="1100" b="1" dirty="0"/>
              <a:t>SPACEXTBL</a:t>
            </a:r>
            <a:r>
              <a:rPr lang="en-IE" sz="1100" dirty="0"/>
              <a:t> GROUP BY </a:t>
            </a:r>
            <a:r>
              <a:rPr lang="en-IE" sz="1100" dirty="0" err="1"/>
              <a:t>mission_outcome</a:t>
            </a:r>
            <a:endParaRPr lang="en-IE" sz="1100" dirty="0"/>
          </a:p>
          <a:p>
            <a:pPr>
              <a:lnSpc>
                <a:spcPct val="100000"/>
              </a:lnSpc>
              <a:spcBef>
                <a:spcPts val="1400"/>
              </a:spcBef>
            </a:pPr>
            <a:r>
              <a:rPr lang="en-IE" sz="1100" dirty="0"/>
              <a:t>select </a:t>
            </a:r>
            <a:r>
              <a:rPr lang="en-IE" sz="1100" dirty="0" err="1"/>
              <a:t>booster_version</a:t>
            </a:r>
            <a:r>
              <a:rPr lang="en-IE" sz="1100" dirty="0"/>
              <a:t> </a:t>
            </a:r>
            <a:r>
              <a:rPr lang="en-IE" sz="1100" b="1" dirty="0"/>
              <a:t>from</a:t>
            </a:r>
            <a:r>
              <a:rPr lang="en-IE" sz="1100" dirty="0"/>
              <a:t> </a:t>
            </a:r>
            <a:r>
              <a:rPr lang="en-IE" sz="1100" b="1" dirty="0"/>
              <a:t>SPACEXTBL</a:t>
            </a:r>
            <a:r>
              <a:rPr lang="en-IE" sz="1100" dirty="0"/>
              <a:t> where </a:t>
            </a:r>
            <a:r>
              <a:rPr lang="en-IE" sz="1100" dirty="0" err="1"/>
              <a:t>payload_mass__kg</a:t>
            </a:r>
            <a:r>
              <a:rPr lang="en-IE" sz="1100" dirty="0"/>
              <a:t>_ = (select max(</a:t>
            </a:r>
            <a:r>
              <a:rPr lang="en-IE" sz="1100" dirty="0" err="1"/>
              <a:t>payload_mass__kg</a:t>
            </a:r>
            <a:r>
              <a:rPr lang="en-IE" sz="1100" dirty="0"/>
              <a:t>_) </a:t>
            </a:r>
            <a:r>
              <a:rPr lang="en-IE" sz="1100" b="1" dirty="0"/>
              <a:t>from</a:t>
            </a:r>
            <a:r>
              <a:rPr lang="en-IE" sz="1100" dirty="0"/>
              <a:t> </a:t>
            </a:r>
            <a:r>
              <a:rPr lang="en-IE" sz="1100" b="1" dirty="0"/>
              <a:t>SPACEXTBL</a:t>
            </a:r>
            <a:r>
              <a:rPr lang="en-IE" sz="1100" dirty="0"/>
              <a:t>)</a:t>
            </a:r>
          </a:p>
          <a:p>
            <a:pPr>
              <a:lnSpc>
                <a:spcPct val="100000"/>
              </a:lnSpc>
              <a:spcBef>
                <a:spcPts val="1400"/>
              </a:spcBef>
            </a:pPr>
            <a:r>
              <a:rPr lang="en-IE" sz="1100" dirty="0"/>
              <a:t>select * </a:t>
            </a:r>
            <a:r>
              <a:rPr lang="en-IE" sz="1100" b="1" dirty="0"/>
              <a:t>from</a:t>
            </a:r>
            <a:r>
              <a:rPr lang="en-IE" sz="1100" dirty="0"/>
              <a:t> </a:t>
            </a:r>
            <a:r>
              <a:rPr lang="en-IE" sz="1100" b="1" dirty="0"/>
              <a:t>SPACEXTBL</a:t>
            </a:r>
            <a:r>
              <a:rPr lang="en-IE" sz="1100" dirty="0"/>
              <a:t> where YEAR(DATE)=2015</a:t>
            </a:r>
          </a:p>
          <a:p>
            <a:pPr>
              <a:lnSpc>
                <a:spcPct val="100000"/>
              </a:lnSpc>
              <a:spcBef>
                <a:spcPts val="1400"/>
              </a:spcBef>
            </a:pPr>
            <a:r>
              <a:rPr lang="en-IE" sz="1100" dirty="0"/>
              <a:t>select COUNT(</a:t>
            </a:r>
            <a:r>
              <a:rPr lang="en-IE" sz="1100" dirty="0" err="1"/>
              <a:t>landing__outcome</a:t>
            </a:r>
            <a:r>
              <a:rPr lang="en-IE" sz="1100" dirty="0"/>
              <a:t>) </a:t>
            </a:r>
            <a:r>
              <a:rPr lang="en-IE" sz="1100" b="1" dirty="0"/>
              <a:t>as</a:t>
            </a:r>
            <a:r>
              <a:rPr lang="en-IE" sz="1100" dirty="0"/>
              <a:t> Total, </a:t>
            </a:r>
            <a:r>
              <a:rPr lang="en-IE" sz="1100" dirty="0" err="1"/>
              <a:t>landing__outcome</a:t>
            </a:r>
            <a:r>
              <a:rPr lang="en-IE" sz="1100" dirty="0"/>
              <a:t> </a:t>
            </a:r>
            <a:r>
              <a:rPr lang="en-IE" sz="1100" b="1" dirty="0"/>
              <a:t>from</a:t>
            </a:r>
            <a:r>
              <a:rPr lang="en-IE" sz="1100" dirty="0"/>
              <a:t> </a:t>
            </a:r>
            <a:r>
              <a:rPr lang="en-IE" sz="1100" b="1" dirty="0"/>
              <a:t>SPACEXTBL</a:t>
            </a:r>
            <a:r>
              <a:rPr lang="en-IE" sz="1100" dirty="0"/>
              <a:t> where YEAR(DATE)&lt;=2017 </a:t>
            </a:r>
            <a:r>
              <a:rPr lang="en-IE" sz="1100" b="1" dirty="0"/>
              <a:t>and</a:t>
            </a:r>
            <a:r>
              <a:rPr lang="en-IE" sz="1100" dirty="0"/>
              <a:t> YEAR(DATE)&gt;=2010 GROUP BY </a:t>
            </a:r>
            <a:r>
              <a:rPr lang="en-IE" sz="1100" dirty="0" err="1"/>
              <a:t>landing__outcome</a:t>
            </a:r>
            <a:r>
              <a:rPr lang="en-IE" sz="1100" dirty="0"/>
              <a:t> order by Total </a:t>
            </a:r>
            <a:r>
              <a:rPr lang="en-IE" sz="1100" dirty="0" err="1"/>
              <a:t>desc</a:t>
            </a:r>
            <a:endParaRPr lang="en-IE" sz="1100" dirty="0">
              <a:hlinkClick r:id="rId3"/>
            </a:endParaRPr>
          </a:p>
          <a:p>
            <a:pPr>
              <a:lnSpc>
                <a:spcPct val="100000"/>
              </a:lnSpc>
              <a:spcBef>
                <a:spcPts val="1400"/>
              </a:spcBef>
            </a:pPr>
            <a:r>
              <a:rPr lang="en-US" sz="1100" dirty="0">
                <a:hlinkClick r:id="rId3"/>
              </a:rPr>
              <a:t>https://github.com/thuydan80/Data-Science-Capstone-Project/blob/main/Spacex-eda-sql-coursera_Final.ipynb</a:t>
            </a:r>
            <a:r>
              <a:rPr lang="en-US" sz="1100" dirty="0"/>
              <a:t> </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markers, circles of launch sites (</a:t>
            </a:r>
            <a:r>
              <a:rPr lang="en-IE" sz="2200" dirty="0">
                <a:solidFill>
                  <a:schemeClr val="accent3">
                    <a:lumMod val="25000"/>
                  </a:schemeClr>
                </a:solidFill>
                <a:latin typeface="Abadi" panose="020B0604020104020204" pitchFamily="34" charset="0"/>
              </a:rPr>
              <a:t>CCAFS LC-40, CCAFS SLC-40, KSC LC-39A, VAFB SLC-4E) were created</a:t>
            </a:r>
            <a:endParaRPr lang="en-US" sz="2200" dirty="0">
              <a:solidFill>
                <a:schemeClr val="accent3">
                  <a:lumMod val="25000"/>
                </a:schemeClr>
              </a:solidFill>
              <a:latin typeface="Abadi" panose="020B0604020104020204" pitchFamily="34" charset="0"/>
            </a:endParaRPr>
          </a:p>
          <a:p>
            <a:r>
              <a:rPr lang="en-IE" sz="2200" dirty="0">
                <a:solidFill>
                  <a:schemeClr val="accent3">
                    <a:lumMod val="25000"/>
                  </a:schemeClr>
                </a:solidFill>
                <a:latin typeface="Abadi" panose="020B0604020104020204" pitchFamily="34" charset="0"/>
              </a:rPr>
              <a:t>Mark the success/failed launches for each site on the map using </a:t>
            </a:r>
            <a:r>
              <a:rPr lang="en-IE" sz="2200" dirty="0" err="1">
                <a:solidFill>
                  <a:schemeClr val="accent3">
                    <a:lumMod val="25000"/>
                  </a:schemeClr>
                </a:solidFill>
                <a:latin typeface="Abadi" panose="020B0604020104020204" pitchFamily="34" charset="0"/>
              </a:rPr>
              <a:t>MarkerCluster</a:t>
            </a:r>
            <a:r>
              <a:rPr lang="en-IE" sz="2200" dirty="0">
                <a:solidFill>
                  <a:schemeClr val="accent3">
                    <a:lumMod val="25000"/>
                  </a:schemeClr>
                </a:solidFill>
                <a:latin typeface="Abadi" panose="020B0604020104020204" pitchFamily="34" charset="0"/>
              </a:rPr>
              <a:t>()</a:t>
            </a:r>
          </a:p>
          <a:p>
            <a:r>
              <a:rPr lang="en-IE" sz="2200" dirty="0">
                <a:solidFill>
                  <a:schemeClr val="accent3">
                    <a:lumMod val="25000"/>
                  </a:schemeClr>
                </a:solidFill>
                <a:latin typeface="Abadi" panose="020B0604020104020204" pitchFamily="34" charset="0"/>
              </a:rPr>
              <a:t>The distances between a launch site to its proximities to coastline and airport</a:t>
            </a:r>
          </a:p>
          <a:p>
            <a:pPr>
              <a:lnSpc>
                <a:spcPct val="100000"/>
              </a:lnSpc>
              <a:spcBef>
                <a:spcPts val="1400"/>
              </a:spcBef>
            </a:pPr>
            <a:r>
              <a:rPr lang="en-US" sz="2200" dirty="0">
                <a:solidFill>
                  <a:schemeClr val="accent3">
                    <a:lumMod val="25000"/>
                  </a:schemeClr>
                </a:solidFill>
                <a:latin typeface="Abadi" panose="020B0604020104020204" pitchFamily="34" charset="0"/>
              </a:rPr>
              <a:t>Adding those objects to check if the launch site in close proximities to coastline and airport or not</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https://github.com/thuydan80/Data-Science-Capstone-Project/blob/main/Spacex_launch_site_location_folium.ipynb</a:t>
            </a:r>
            <a:r>
              <a:rPr lang="en-US" sz="2200" dirty="0">
                <a:solidFill>
                  <a:schemeClr val="accent3">
                    <a:lumMod val="25000"/>
                  </a:schemeClr>
                </a:solidFill>
                <a:latin typeface="Abadi" panose="020B0604020104020204" pitchFamily="34" charset="0"/>
              </a:rPr>
              <a:t> </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Pie charts to show the total successful launches count for all sites and for each site</a:t>
            </a:r>
          </a:p>
          <a:p>
            <a:pPr>
              <a:lnSpc>
                <a:spcPct val="100000"/>
              </a:lnSpc>
              <a:spcBef>
                <a:spcPts val="1400"/>
              </a:spcBef>
            </a:pPr>
            <a:r>
              <a:rPr lang="en-US" sz="2200" dirty="0">
                <a:solidFill>
                  <a:schemeClr val="accent3">
                    <a:lumMod val="25000"/>
                  </a:schemeClr>
                </a:solidFill>
                <a:latin typeface="Abadi" panose="020B0604020104020204" pitchFamily="34" charset="0"/>
              </a:rPr>
              <a:t>A scatter chart to show the correlation between payload and launch success for all sites and for each site</a:t>
            </a:r>
          </a:p>
          <a:p>
            <a:pPr>
              <a:lnSpc>
                <a:spcPct val="100000"/>
              </a:lnSpc>
              <a:spcBef>
                <a:spcPts val="1400"/>
              </a:spcBef>
            </a:pPr>
            <a:r>
              <a:rPr lang="en-US" sz="2000" dirty="0">
                <a:solidFill>
                  <a:schemeClr val="accent3">
                    <a:lumMod val="25000"/>
                  </a:schemeClr>
                </a:solidFill>
                <a:latin typeface="Abadi" panose="020B0604020104020204" pitchFamily="34" charset="0"/>
              </a:rPr>
              <a:t>The purpose to use these charts to discover which site has the largest successful launches, the highest successful rate and which payload ranges has the highest launch success rate and lowest one.</a:t>
            </a:r>
          </a:p>
          <a:p>
            <a:pPr>
              <a:lnSpc>
                <a:spcPct val="100000"/>
              </a:lnSpc>
              <a:spcBef>
                <a:spcPts val="1400"/>
              </a:spcBef>
            </a:pPr>
            <a:r>
              <a:rPr lang="en-US" sz="2000" dirty="0">
                <a:hlinkClick r:id="rId3"/>
              </a:rPr>
              <a:t>https://github.com/thuydan80/Data-Science-Capstone-Project/blob/main/spacex_dash_app.py</a:t>
            </a:r>
            <a:r>
              <a:rPr lang="en-US" sz="2000" dirty="0"/>
              <a:t> </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Standardize the dataset </a:t>
            </a:r>
            <a:r>
              <a:rPr lang="en-US" sz="2200" dirty="0">
                <a:solidFill>
                  <a:schemeClr val="accent3">
                    <a:lumMod val="25000"/>
                  </a:schemeClr>
                </a:solidFill>
                <a:latin typeface="Abadi" panose="020B0604020104020204" pitchFamily="34" charset="0"/>
                <a:sym typeface="Wingdings" pitchFamily="2" charset="2"/>
              </a:rPr>
              <a:t> split the dataset into training and test sets exclusively  use </a:t>
            </a:r>
            <a:r>
              <a:rPr lang="en-US" sz="2200" dirty="0" err="1">
                <a:solidFill>
                  <a:schemeClr val="accent3">
                    <a:lumMod val="25000"/>
                  </a:schemeClr>
                </a:solidFill>
                <a:latin typeface="Abadi" panose="020B0604020104020204" pitchFamily="34" charset="0"/>
                <a:sym typeface="Wingdings" pitchFamily="2" charset="2"/>
              </a:rPr>
              <a:t>GridSearchCV</a:t>
            </a:r>
            <a:r>
              <a:rPr lang="en-US" sz="2200" dirty="0">
                <a:solidFill>
                  <a:schemeClr val="accent3">
                    <a:lumMod val="25000"/>
                  </a:schemeClr>
                </a:solidFill>
                <a:latin typeface="Abadi" panose="020B0604020104020204" pitchFamily="34" charset="0"/>
                <a:sym typeface="Wingdings" pitchFamily="2" charset="2"/>
              </a:rPr>
              <a:t> to find the best hyperparameters  fit the model with training set using logistic regression, decision tree, </a:t>
            </a:r>
            <a:r>
              <a:rPr lang="en-US" sz="2200" dirty="0" err="1">
                <a:solidFill>
                  <a:schemeClr val="accent3">
                    <a:lumMod val="25000"/>
                  </a:schemeClr>
                </a:solidFill>
                <a:latin typeface="Abadi" panose="020B0604020104020204" pitchFamily="34" charset="0"/>
                <a:sym typeface="Wingdings" pitchFamily="2" charset="2"/>
              </a:rPr>
              <a:t>svm</a:t>
            </a:r>
            <a:r>
              <a:rPr lang="en-US" sz="2200" dirty="0">
                <a:solidFill>
                  <a:schemeClr val="accent3">
                    <a:lumMod val="25000"/>
                  </a:schemeClr>
                </a:solidFill>
                <a:latin typeface="Abadi" panose="020B0604020104020204" pitchFamily="34" charset="0"/>
                <a:sym typeface="Wingdings" pitchFamily="2" charset="2"/>
              </a:rPr>
              <a:t> and KNN --&gt; use the method score to evaluate each model</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u="sng"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All models have the same score which is 0.83 but the decision tree has the highest accuracy 0.89 --&gt; the model with decision tree is the best</a:t>
            </a:r>
          </a:p>
          <a:p>
            <a:pPr>
              <a:lnSpc>
                <a:spcPct val="100000"/>
              </a:lnSpc>
              <a:spcBef>
                <a:spcPts val="1400"/>
              </a:spcBef>
            </a:pPr>
            <a:r>
              <a:rPr lang="en-US" sz="2000" dirty="0">
                <a:hlinkClick r:id="rId3"/>
              </a:rPr>
              <a:t>https://github.com/thuydan80/Data-Science-Capstone-Project/blob/main/SpaceX_Machine%20Learning%20Prediction_Part_5_final.ipynb</a:t>
            </a:r>
            <a:r>
              <a:rPr lang="en-US" sz="2000" dirty="0"/>
              <a:t> </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24442" y="3935002"/>
            <a:ext cx="8887377" cy="1790147"/>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As the flight number increases , the success rate of the first launch at each site seems to be increased</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Chart, scatter chart&#10;&#10;Description automatically generated">
            <a:extLst>
              <a:ext uri="{FF2B5EF4-FFF2-40B4-BE49-F238E27FC236}">
                <a16:creationId xmlns:a16="http://schemas.microsoft.com/office/drawing/2014/main" id="{126F2DC8-83C2-D44E-A6D9-51D5D0A95B0B}"/>
              </a:ext>
            </a:extLst>
          </p:cNvPr>
          <p:cNvPicPr>
            <a:picLocks noChangeAspect="1"/>
          </p:cNvPicPr>
          <p:nvPr/>
        </p:nvPicPr>
        <p:blipFill>
          <a:blip r:embed="rId3"/>
          <a:stretch>
            <a:fillRect/>
          </a:stretch>
        </p:blipFill>
        <p:spPr>
          <a:xfrm>
            <a:off x="811427" y="1717124"/>
            <a:ext cx="10515600" cy="208945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06316" y="3867131"/>
            <a:ext cx="9452776" cy="1966891"/>
          </a:xfrm>
          <a:prstGeom prst="rect">
            <a:avLst/>
          </a:prstGeom>
        </p:spPr>
        <p:txBody>
          <a:bodyPr>
            <a:normAutofit fontScale="92500"/>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IE" dirty="0"/>
              <a:t>As the flight number increases, the first stage is more likely to land successfully. The </a:t>
            </a:r>
            <a:r>
              <a:rPr lang="en-IE" dirty="0" err="1"/>
              <a:t>seemspayload</a:t>
            </a:r>
            <a:r>
              <a:rPr lang="en-IE" dirty="0"/>
              <a:t> mass is also important; it the more massive the payload, the less likely the first stage will return</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Chart, scatter chart&#10;&#10;Description automatically generated">
            <a:extLst>
              <a:ext uri="{FF2B5EF4-FFF2-40B4-BE49-F238E27FC236}">
                <a16:creationId xmlns:a16="http://schemas.microsoft.com/office/drawing/2014/main" id="{FC8A2347-7AA2-A243-825B-D83435612124}"/>
              </a:ext>
            </a:extLst>
          </p:cNvPr>
          <p:cNvPicPr>
            <a:picLocks noChangeAspect="1"/>
          </p:cNvPicPr>
          <p:nvPr/>
        </p:nvPicPr>
        <p:blipFill>
          <a:blip r:embed="rId3"/>
          <a:stretch>
            <a:fillRect/>
          </a:stretch>
        </p:blipFill>
        <p:spPr>
          <a:xfrm>
            <a:off x="894173" y="1587759"/>
            <a:ext cx="10391438" cy="2087821"/>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41930" y="1642393"/>
            <a:ext cx="3932238" cy="4383180"/>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ES-L1, GEO, HEO and SSO have the highest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GTO has the lowest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Chart, bar chart&#10;&#10;Description automatically generated">
            <a:extLst>
              <a:ext uri="{FF2B5EF4-FFF2-40B4-BE49-F238E27FC236}">
                <a16:creationId xmlns:a16="http://schemas.microsoft.com/office/drawing/2014/main" id="{7F333D51-AB78-4742-B7AF-0BD7586CDCDE}"/>
              </a:ext>
            </a:extLst>
          </p:cNvPr>
          <p:cNvPicPr>
            <a:picLocks noChangeAspect="1"/>
          </p:cNvPicPr>
          <p:nvPr/>
        </p:nvPicPr>
        <p:blipFill>
          <a:blip r:embed="rId3"/>
          <a:stretch>
            <a:fillRect/>
          </a:stretch>
        </p:blipFill>
        <p:spPr>
          <a:xfrm>
            <a:off x="5259267" y="1642393"/>
            <a:ext cx="5978398" cy="378225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027470"/>
            <a:ext cx="10233611" cy="1853874"/>
          </a:xfrm>
          <a:prstGeom prst="rect">
            <a:avLst/>
          </a:prstGeom>
        </p:spPr>
        <p:txBody>
          <a:bodyPr>
            <a:normAutofit/>
          </a:bodyPr>
          <a:lstStyle/>
          <a:p>
            <a:pPr>
              <a:lnSpc>
                <a:spcPct val="100000"/>
              </a:lnSpc>
              <a:spcBef>
                <a:spcPts val="1400"/>
              </a:spcBef>
            </a:pPr>
            <a:r>
              <a:rPr lang="en-IE" dirty="0"/>
              <a:t>In the LEO orbit the Success appears related to the number of flights; on the other hand, there seems to be no relationship between flight number when in GTO orbit.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Chart, scatter chart&#10;&#10;Description automatically generated">
            <a:extLst>
              <a:ext uri="{FF2B5EF4-FFF2-40B4-BE49-F238E27FC236}">
                <a16:creationId xmlns:a16="http://schemas.microsoft.com/office/drawing/2014/main" id="{AF676E2F-A171-0540-8B14-FBA848855AE0}"/>
              </a:ext>
            </a:extLst>
          </p:cNvPr>
          <p:cNvPicPr>
            <a:picLocks noChangeAspect="1"/>
          </p:cNvPicPr>
          <p:nvPr/>
        </p:nvPicPr>
        <p:blipFill>
          <a:blip r:embed="rId3"/>
          <a:stretch>
            <a:fillRect/>
          </a:stretch>
        </p:blipFill>
        <p:spPr>
          <a:xfrm>
            <a:off x="685249" y="1517994"/>
            <a:ext cx="10685124" cy="2176784"/>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10131" y="3986123"/>
            <a:ext cx="8158232" cy="1850092"/>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IE" dirty="0"/>
              <a:t>Heavy payloads have a negative influence on GTO orbits and positive on GTO and Polar LEO (ISS) orbits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Chart, scatter chart&#10;&#10;Description automatically generated">
            <a:extLst>
              <a:ext uri="{FF2B5EF4-FFF2-40B4-BE49-F238E27FC236}">
                <a16:creationId xmlns:a16="http://schemas.microsoft.com/office/drawing/2014/main" id="{09A07306-6304-9441-A117-6B055AFC5A4D}"/>
              </a:ext>
            </a:extLst>
          </p:cNvPr>
          <p:cNvPicPr>
            <a:picLocks noChangeAspect="1"/>
          </p:cNvPicPr>
          <p:nvPr/>
        </p:nvPicPr>
        <p:blipFill>
          <a:blip r:embed="rId3"/>
          <a:stretch>
            <a:fillRect/>
          </a:stretch>
        </p:blipFill>
        <p:spPr>
          <a:xfrm>
            <a:off x="910131" y="1485034"/>
            <a:ext cx="10371738" cy="210901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20134"/>
            <a:ext cx="3932238" cy="1864149"/>
          </a:xfrm>
          <a:prstGeom prst="rect">
            <a:avLst/>
          </a:prstGeom>
        </p:spPr>
        <p:txBody>
          <a:bodyPr>
            <a:normAutofit lnSpcReduction="10000"/>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IE" dirty="0"/>
              <a:t>The </a:t>
            </a:r>
            <a:r>
              <a:rPr lang="en-IE" dirty="0" err="1"/>
              <a:t>sucess</a:t>
            </a:r>
            <a:r>
              <a:rPr lang="en-IE" dirty="0"/>
              <a:t> rate since 2013 kept increasing till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Chart, line chart&#10;&#10;Description automatically generated">
            <a:extLst>
              <a:ext uri="{FF2B5EF4-FFF2-40B4-BE49-F238E27FC236}">
                <a16:creationId xmlns:a16="http://schemas.microsoft.com/office/drawing/2014/main" id="{C41ED9A5-97F3-094B-BBFF-D9088453210B}"/>
              </a:ext>
            </a:extLst>
          </p:cNvPr>
          <p:cNvPicPr>
            <a:picLocks noChangeAspect="1"/>
          </p:cNvPicPr>
          <p:nvPr/>
        </p:nvPicPr>
        <p:blipFill>
          <a:blip r:embed="rId3"/>
          <a:stretch>
            <a:fillRect/>
          </a:stretch>
        </p:blipFill>
        <p:spPr>
          <a:xfrm>
            <a:off x="5064274" y="1611035"/>
            <a:ext cx="6221337" cy="3746497"/>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unique(LAUNCH_SITE) </a:t>
            </a:r>
            <a:r>
              <a:rPr lang="en-IE" b="1" dirty="0"/>
              <a:t>from</a:t>
            </a:r>
            <a:r>
              <a:rPr lang="en-IE" sz="2400" dirty="0"/>
              <a:t> </a:t>
            </a:r>
            <a:r>
              <a:rPr lang="en-IE" b="1" dirty="0"/>
              <a:t>SPACEXTBL</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Table 1">
            <a:extLst>
              <a:ext uri="{FF2B5EF4-FFF2-40B4-BE49-F238E27FC236}">
                <a16:creationId xmlns:a16="http://schemas.microsoft.com/office/drawing/2014/main" id="{667D3075-85C6-9D43-9ADB-EB4E2298282A}"/>
              </a:ext>
            </a:extLst>
          </p:cNvPr>
          <p:cNvGraphicFramePr>
            <a:graphicFrameLocks noGrp="1"/>
          </p:cNvGraphicFramePr>
          <p:nvPr>
            <p:extLst>
              <p:ext uri="{D42A27DB-BD31-4B8C-83A1-F6EECF244321}">
                <p14:modId xmlns:p14="http://schemas.microsoft.com/office/powerpoint/2010/main" val="1992276337"/>
              </p:ext>
            </p:extLst>
          </p:nvPr>
        </p:nvGraphicFramePr>
        <p:xfrm>
          <a:off x="1362182" y="2618466"/>
          <a:ext cx="1802258" cy="1621068"/>
        </p:xfrm>
        <a:graphic>
          <a:graphicData uri="http://schemas.openxmlformats.org/drawingml/2006/table">
            <a:tbl>
              <a:tblPr/>
              <a:tblGrid>
                <a:gridCol w="1802258">
                  <a:extLst>
                    <a:ext uri="{9D8B030D-6E8A-4147-A177-3AD203B41FA5}">
                      <a16:colId xmlns:a16="http://schemas.microsoft.com/office/drawing/2014/main" val="652295661"/>
                    </a:ext>
                  </a:extLst>
                </a:gridCol>
              </a:tblGrid>
              <a:tr h="405267">
                <a:tc>
                  <a:txBody>
                    <a:bodyPr/>
                    <a:lstStyle/>
                    <a:p>
                      <a:pPr algn="l" fontAlgn="ctr"/>
                      <a:r>
                        <a:rPr lang="en-IE">
                          <a:effectLst/>
                        </a:rPr>
                        <a:t>CCAFS LC-40</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003443499"/>
                  </a:ext>
                </a:extLst>
              </a:tr>
              <a:tr h="405267">
                <a:tc>
                  <a:txBody>
                    <a:bodyPr/>
                    <a:lstStyle/>
                    <a:p>
                      <a:pPr algn="l" fontAlgn="ctr"/>
                      <a:r>
                        <a:rPr lang="en-IE">
                          <a:effectLst/>
                        </a:rPr>
                        <a:t>CCAFS SLC-40</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588218316"/>
                  </a:ext>
                </a:extLst>
              </a:tr>
              <a:tr h="405267">
                <a:tc>
                  <a:txBody>
                    <a:bodyPr/>
                    <a:lstStyle/>
                    <a:p>
                      <a:pPr algn="l" fontAlgn="ctr"/>
                      <a:r>
                        <a:rPr lang="en-IE">
                          <a:effectLst/>
                        </a:rPr>
                        <a:t>KSC LC-39A</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10676246"/>
                  </a:ext>
                </a:extLst>
              </a:tr>
              <a:tr h="405267">
                <a:tc>
                  <a:txBody>
                    <a:bodyPr/>
                    <a:lstStyle/>
                    <a:p>
                      <a:pPr algn="l" fontAlgn="ctr"/>
                      <a:r>
                        <a:rPr lang="en-IE" dirty="0">
                          <a:effectLst/>
                        </a:rPr>
                        <a:t>VAFB SLC-4E</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23062827"/>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a:t>
            </a:r>
            <a:r>
              <a:rPr lang="en-IE" dirty="0"/>
              <a:t>*</a:t>
            </a:r>
            <a:r>
              <a:rPr lang="en-IE" sz="2400" dirty="0"/>
              <a:t> </a:t>
            </a:r>
            <a:r>
              <a:rPr lang="en-IE" b="1" dirty="0"/>
              <a:t>from</a:t>
            </a:r>
            <a:r>
              <a:rPr lang="en-IE" sz="2400" dirty="0"/>
              <a:t> </a:t>
            </a:r>
            <a:r>
              <a:rPr lang="en-IE" b="1" dirty="0"/>
              <a:t>SPACEXTBL</a:t>
            </a:r>
            <a:r>
              <a:rPr lang="en-IE" sz="2400" dirty="0"/>
              <a:t> where LAUNCH_SITE like </a:t>
            </a:r>
            <a:r>
              <a:rPr lang="en-IE" dirty="0"/>
              <a:t>'CCA%'</a:t>
            </a:r>
            <a:r>
              <a:rPr lang="en-IE" sz="2400" dirty="0"/>
              <a:t> LIMIT </a:t>
            </a:r>
            <a:r>
              <a:rPr lang="en-IE" dirty="0"/>
              <a:t>5</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Table 1">
            <a:extLst>
              <a:ext uri="{FF2B5EF4-FFF2-40B4-BE49-F238E27FC236}">
                <a16:creationId xmlns:a16="http://schemas.microsoft.com/office/drawing/2014/main" id="{89677502-A0FE-3148-AEF7-589875EB3662}"/>
              </a:ext>
            </a:extLst>
          </p:cNvPr>
          <p:cNvGraphicFramePr>
            <a:graphicFrameLocks noGrp="1"/>
          </p:cNvGraphicFramePr>
          <p:nvPr>
            <p:extLst>
              <p:ext uri="{D42A27DB-BD31-4B8C-83A1-F6EECF244321}">
                <p14:modId xmlns:p14="http://schemas.microsoft.com/office/powerpoint/2010/main" val="321974212"/>
              </p:ext>
            </p:extLst>
          </p:nvPr>
        </p:nvGraphicFramePr>
        <p:xfrm>
          <a:off x="1390500" y="2463179"/>
          <a:ext cx="8359670" cy="3964032"/>
        </p:xfrm>
        <a:graphic>
          <a:graphicData uri="http://schemas.openxmlformats.org/drawingml/2006/table">
            <a:tbl>
              <a:tblPr/>
              <a:tblGrid>
                <a:gridCol w="835967">
                  <a:extLst>
                    <a:ext uri="{9D8B030D-6E8A-4147-A177-3AD203B41FA5}">
                      <a16:colId xmlns:a16="http://schemas.microsoft.com/office/drawing/2014/main" val="3197485496"/>
                    </a:ext>
                  </a:extLst>
                </a:gridCol>
                <a:gridCol w="835967">
                  <a:extLst>
                    <a:ext uri="{9D8B030D-6E8A-4147-A177-3AD203B41FA5}">
                      <a16:colId xmlns:a16="http://schemas.microsoft.com/office/drawing/2014/main" val="660546184"/>
                    </a:ext>
                  </a:extLst>
                </a:gridCol>
                <a:gridCol w="835967">
                  <a:extLst>
                    <a:ext uri="{9D8B030D-6E8A-4147-A177-3AD203B41FA5}">
                      <a16:colId xmlns:a16="http://schemas.microsoft.com/office/drawing/2014/main" val="82891484"/>
                    </a:ext>
                  </a:extLst>
                </a:gridCol>
                <a:gridCol w="835967">
                  <a:extLst>
                    <a:ext uri="{9D8B030D-6E8A-4147-A177-3AD203B41FA5}">
                      <a16:colId xmlns:a16="http://schemas.microsoft.com/office/drawing/2014/main" val="1864831970"/>
                    </a:ext>
                  </a:extLst>
                </a:gridCol>
                <a:gridCol w="835967">
                  <a:extLst>
                    <a:ext uri="{9D8B030D-6E8A-4147-A177-3AD203B41FA5}">
                      <a16:colId xmlns:a16="http://schemas.microsoft.com/office/drawing/2014/main" val="2835314349"/>
                    </a:ext>
                  </a:extLst>
                </a:gridCol>
                <a:gridCol w="835967">
                  <a:extLst>
                    <a:ext uri="{9D8B030D-6E8A-4147-A177-3AD203B41FA5}">
                      <a16:colId xmlns:a16="http://schemas.microsoft.com/office/drawing/2014/main" val="2683992300"/>
                    </a:ext>
                  </a:extLst>
                </a:gridCol>
                <a:gridCol w="835967">
                  <a:extLst>
                    <a:ext uri="{9D8B030D-6E8A-4147-A177-3AD203B41FA5}">
                      <a16:colId xmlns:a16="http://schemas.microsoft.com/office/drawing/2014/main" val="2352378014"/>
                    </a:ext>
                  </a:extLst>
                </a:gridCol>
                <a:gridCol w="835967">
                  <a:extLst>
                    <a:ext uri="{9D8B030D-6E8A-4147-A177-3AD203B41FA5}">
                      <a16:colId xmlns:a16="http://schemas.microsoft.com/office/drawing/2014/main" val="334395111"/>
                    </a:ext>
                  </a:extLst>
                </a:gridCol>
                <a:gridCol w="835967">
                  <a:extLst>
                    <a:ext uri="{9D8B030D-6E8A-4147-A177-3AD203B41FA5}">
                      <a16:colId xmlns:a16="http://schemas.microsoft.com/office/drawing/2014/main" val="3297956301"/>
                    </a:ext>
                  </a:extLst>
                </a:gridCol>
                <a:gridCol w="835967">
                  <a:extLst>
                    <a:ext uri="{9D8B030D-6E8A-4147-A177-3AD203B41FA5}">
                      <a16:colId xmlns:a16="http://schemas.microsoft.com/office/drawing/2014/main" val="4034556216"/>
                    </a:ext>
                  </a:extLst>
                </a:gridCol>
              </a:tblGrid>
              <a:tr h="404899">
                <a:tc>
                  <a:txBody>
                    <a:bodyPr/>
                    <a:lstStyle/>
                    <a:p>
                      <a:pPr algn="l" fontAlgn="ctr"/>
                      <a:r>
                        <a:rPr lang="en-IE" sz="1200" b="1">
                          <a:effectLst/>
                        </a:rPr>
                        <a:t>DATE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time__utc_</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booster_version</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launch_site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payload</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payload_mass__kg_</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orbit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customer</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mission_outcome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landing__outcome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39875510"/>
                  </a:ext>
                </a:extLst>
              </a:tr>
              <a:tr h="660185">
                <a:tc>
                  <a:txBody>
                    <a:bodyPr/>
                    <a:lstStyle/>
                    <a:p>
                      <a:pPr algn="l" fontAlgn="ctr"/>
                      <a:r>
                        <a:rPr lang="en-IE" sz="1200">
                          <a:effectLst/>
                        </a:rPr>
                        <a:t>2010-06-04</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18:45:00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B0003</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Dragon Spacecraft Qualification Unit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SpaceX</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Failure (parachute)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94334630"/>
                  </a:ext>
                </a:extLst>
              </a:tr>
              <a:tr h="1123011">
                <a:tc>
                  <a:txBody>
                    <a:bodyPr/>
                    <a:lstStyle/>
                    <a:p>
                      <a:pPr algn="l" fontAlgn="ctr"/>
                      <a:r>
                        <a:rPr lang="en-IE" sz="1200">
                          <a:effectLst/>
                        </a:rPr>
                        <a:t>2010-12-08</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15:43:00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B0004</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Dragon demo flight C1, two CubeSats, barrel of Brouere cheese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 (ISS)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dirty="0">
                          <a:effectLst/>
                        </a:rPr>
                        <a:t>NASA (COTS) NRO</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Failure (parachute)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243515905"/>
                  </a:ext>
                </a:extLst>
              </a:tr>
              <a:tr h="505910">
                <a:tc>
                  <a:txBody>
                    <a:bodyPr/>
                    <a:lstStyle/>
                    <a:p>
                      <a:pPr algn="l" fontAlgn="ctr"/>
                      <a:r>
                        <a:rPr lang="en-IE" sz="1200">
                          <a:effectLst/>
                        </a:rPr>
                        <a:t>2012-05-22</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07:44:00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B0005</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Dragon demo flight C2</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525</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 (ISS)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NASA (COTS)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No attempt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742404932"/>
                  </a:ext>
                </a:extLst>
              </a:tr>
              <a:tr h="351634">
                <a:tc>
                  <a:txBody>
                    <a:bodyPr/>
                    <a:lstStyle/>
                    <a:p>
                      <a:pPr algn="l" fontAlgn="ctr"/>
                      <a:r>
                        <a:rPr lang="en-IE" sz="1200">
                          <a:effectLst/>
                        </a:rPr>
                        <a:t>2012-10-08</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00:35:00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B0006</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SpaceX CRS-1</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500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 (ISS)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NASA (CRS)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No attempt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3785345"/>
                  </a:ext>
                </a:extLst>
              </a:tr>
              <a:tr h="351634">
                <a:tc>
                  <a:txBody>
                    <a:bodyPr/>
                    <a:lstStyle/>
                    <a:p>
                      <a:pPr algn="l" fontAlgn="ctr"/>
                      <a:r>
                        <a:rPr lang="en-IE" sz="1200">
                          <a:effectLst/>
                        </a:rPr>
                        <a:t>2013-03-01</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15:10:00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B0007</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SpaceX CRS-2</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677</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 (ISS)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NASA (CRS)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dirty="0">
                          <a:effectLst/>
                        </a:rPr>
                        <a:t>No attempt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6358514"/>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SUM(</a:t>
            </a:r>
            <a:r>
              <a:rPr lang="en-IE" sz="2400" dirty="0" err="1"/>
              <a:t>payload_mass__kg</a:t>
            </a:r>
            <a:r>
              <a:rPr lang="en-IE" sz="2400" dirty="0"/>
              <a:t>_) </a:t>
            </a:r>
            <a:r>
              <a:rPr lang="en-IE" b="1" dirty="0"/>
              <a:t>from</a:t>
            </a:r>
            <a:r>
              <a:rPr lang="en-IE" sz="2400" dirty="0"/>
              <a:t> </a:t>
            </a:r>
            <a:r>
              <a:rPr lang="en-IE" b="1" dirty="0"/>
              <a:t>SPACEXTBL</a:t>
            </a:r>
            <a:r>
              <a:rPr lang="en-IE" sz="2400" dirty="0"/>
              <a:t> where customer like </a:t>
            </a:r>
            <a:r>
              <a:rPr lang="en-IE" dirty="0"/>
              <a:t>'NASA (CRS)’</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200" dirty="0">
                <a:solidFill>
                  <a:schemeClr val="accent3">
                    <a:lumMod val="25000"/>
                  </a:schemeClr>
                </a:solidFill>
                <a:latin typeface="Abadi" panose="020B0604020104020204" pitchFamily="34" charset="0"/>
                <a:sym typeface="Wingdings" pitchFamily="2" charset="2"/>
              </a:rPr>
              <a:t> </a:t>
            </a:r>
            <a:r>
              <a:rPr lang="en-IE" dirty="0"/>
              <a:t>45596 kg</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AVG(</a:t>
            </a:r>
            <a:r>
              <a:rPr lang="en-IE" sz="2400" dirty="0" err="1"/>
              <a:t>payload_mass__kg</a:t>
            </a:r>
            <a:r>
              <a:rPr lang="en-IE" sz="2400" dirty="0"/>
              <a:t>_) </a:t>
            </a:r>
            <a:r>
              <a:rPr lang="en-IE" b="1" dirty="0"/>
              <a:t>from</a:t>
            </a:r>
            <a:r>
              <a:rPr lang="en-IE" sz="2400" dirty="0"/>
              <a:t> </a:t>
            </a:r>
            <a:r>
              <a:rPr lang="en-IE" b="1" dirty="0"/>
              <a:t>SPACEXTBL</a:t>
            </a:r>
            <a:r>
              <a:rPr lang="en-IE" sz="2400" dirty="0"/>
              <a:t> where </a:t>
            </a:r>
            <a:r>
              <a:rPr lang="en-IE" sz="2400" dirty="0" err="1"/>
              <a:t>booster_version</a:t>
            </a:r>
            <a:r>
              <a:rPr lang="en-IE" sz="2400" dirty="0"/>
              <a:t> </a:t>
            </a:r>
            <a:r>
              <a:rPr lang="en-IE" dirty="0"/>
              <a:t>=</a:t>
            </a:r>
            <a:r>
              <a:rPr lang="en-IE" sz="2400" dirty="0"/>
              <a:t> </a:t>
            </a:r>
            <a:r>
              <a:rPr lang="en-IE" dirty="0"/>
              <a:t>'F9 v1.1’</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200" dirty="0">
                <a:solidFill>
                  <a:schemeClr val="accent3">
                    <a:lumMod val="25000"/>
                  </a:schemeClr>
                </a:solidFill>
                <a:latin typeface="Abadi" panose="020B0604020104020204" pitchFamily="34" charset="0"/>
                <a:sym typeface="Wingdings" pitchFamily="2" charset="2"/>
              </a:rPr>
              <a:t> </a:t>
            </a:r>
            <a:r>
              <a:rPr lang="en-IE" dirty="0"/>
              <a:t>2928.40 kg</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IE" sz="2400" dirty="0" err="1"/>
              <a:t>sql</a:t>
            </a:r>
            <a:r>
              <a:rPr lang="en-IE" sz="2400" dirty="0"/>
              <a:t> select MIN(DATE) </a:t>
            </a:r>
            <a:r>
              <a:rPr lang="en-IE" b="1" dirty="0"/>
              <a:t>from</a:t>
            </a:r>
            <a:r>
              <a:rPr lang="en-IE" sz="2400" dirty="0"/>
              <a:t> </a:t>
            </a:r>
            <a:r>
              <a:rPr lang="en-IE" b="1" dirty="0"/>
              <a:t>SPACEXTBL</a:t>
            </a:r>
            <a:r>
              <a:rPr lang="en-IE" sz="2400" dirty="0"/>
              <a:t> where </a:t>
            </a:r>
            <a:r>
              <a:rPr lang="en-IE" sz="2400" dirty="0" err="1"/>
              <a:t>landing__outcome</a:t>
            </a:r>
            <a:r>
              <a:rPr lang="en-IE" dirty="0"/>
              <a:t>='Success (ground pad)’</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200" dirty="0">
                <a:solidFill>
                  <a:schemeClr val="accent3">
                    <a:lumMod val="25000"/>
                  </a:schemeClr>
                </a:solidFill>
                <a:latin typeface="Abadi" panose="020B0604020104020204" pitchFamily="34" charset="0"/>
              </a:rPr>
              <a:t>--&gt; </a:t>
            </a:r>
            <a:r>
              <a:rPr lang="en-IE" dirty="0"/>
              <a:t>2015-12-22</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IE" dirty="0"/>
              <a:t>%</a:t>
            </a:r>
            <a:r>
              <a:rPr lang="en-IE" sz="2400" dirty="0" err="1"/>
              <a:t>sql</a:t>
            </a:r>
            <a:r>
              <a:rPr lang="en-IE" sz="2400" dirty="0"/>
              <a:t> select </a:t>
            </a:r>
            <a:r>
              <a:rPr lang="en-IE" sz="2400" dirty="0" err="1"/>
              <a:t>booster_version</a:t>
            </a:r>
            <a:r>
              <a:rPr lang="en-IE" sz="2400" dirty="0"/>
              <a:t> </a:t>
            </a:r>
            <a:r>
              <a:rPr lang="en-IE" b="1" dirty="0"/>
              <a:t>from</a:t>
            </a:r>
            <a:r>
              <a:rPr lang="en-IE" sz="2400" dirty="0"/>
              <a:t> </a:t>
            </a:r>
            <a:r>
              <a:rPr lang="en-IE" b="1" dirty="0"/>
              <a:t>SPACEXTBL</a:t>
            </a:r>
            <a:r>
              <a:rPr lang="en-IE" sz="2400" dirty="0"/>
              <a:t> where </a:t>
            </a:r>
            <a:r>
              <a:rPr lang="en-IE" sz="2400" dirty="0" err="1"/>
              <a:t>landing__outcome</a:t>
            </a:r>
            <a:r>
              <a:rPr lang="en-IE" dirty="0"/>
              <a:t>='Success (drone ship)'</a:t>
            </a:r>
            <a:r>
              <a:rPr lang="en-IE" sz="2400" dirty="0"/>
              <a:t> </a:t>
            </a:r>
            <a:r>
              <a:rPr lang="en-IE" b="1" dirty="0"/>
              <a:t>and</a:t>
            </a:r>
            <a:r>
              <a:rPr lang="en-IE" sz="2400" dirty="0"/>
              <a:t> </a:t>
            </a:r>
            <a:r>
              <a:rPr lang="en-IE" sz="2400" dirty="0" err="1"/>
              <a:t>payload_mass__kg</a:t>
            </a:r>
            <a:r>
              <a:rPr lang="en-IE" sz="2400" dirty="0"/>
              <a:t>_</a:t>
            </a:r>
            <a:r>
              <a:rPr lang="en-IE" dirty="0"/>
              <a:t>&gt;4000</a:t>
            </a:r>
            <a:r>
              <a:rPr lang="en-IE" sz="2400" dirty="0"/>
              <a:t> </a:t>
            </a:r>
            <a:r>
              <a:rPr lang="en-IE" b="1" dirty="0"/>
              <a:t>and</a:t>
            </a:r>
            <a:r>
              <a:rPr lang="en-IE" sz="2400" dirty="0"/>
              <a:t> </a:t>
            </a:r>
            <a:r>
              <a:rPr lang="en-IE" sz="2400" dirty="0" err="1"/>
              <a:t>payload_mass__kg</a:t>
            </a:r>
            <a:r>
              <a:rPr lang="en-IE" sz="2400" dirty="0"/>
              <a:t>_</a:t>
            </a:r>
            <a:r>
              <a:rPr lang="en-IE" dirty="0"/>
              <a:t>&lt;6000</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200" dirty="0">
                <a:solidFill>
                  <a:schemeClr val="accent3">
                    <a:lumMod val="25000"/>
                  </a:schemeClr>
                </a:solidFill>
                <a:latin typeface="Abadi" panose="020B0604020104020204" pitchFamily="34" charset="0"/>
                <a:sym typeface="Wingdings" pitchFamily="2" charset="2"/>
              </a:rPr>
              <a:t> </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A9CB39B7-B54B-184C-AFD2-DA3345AD2AF9}"/>
              </a:ext>
            </a:extLst>
          </p:cNvPr>
          <p:cNvGraphicFramePr>
            <a:graphicFrameLocks noGrp="1"/>
          </p:cNvGraphicFramePr>
          <p:nvPr>
            <p:extLst>
              <p:ext uri="{D42A27DB-BD31-4B8C-83A1-F6EECF244321}">
                <p14:modId xmlns:p14="http://schemas.microsoft.com/office/powerpoint/2010/main" val="3115736435"/>
              </p:ext>
            </p:extLst>
          </p:nvPr>
        </p:nvGraphicFramePr>
        <p:xfrm>
          <a:off x="1495746" y="3772264"/>
          <a:ext cx="2326240" cy="1909345"/>
        </p:xfrm>
        <a:graphic>
          <a:graphicData uri="http://schemas.openxmlformats.org/drawingml/2006/table">
            <a:tbl>
              <a:tblPr/>
              <a:tblGrid>
                <a:gridCol w="2326240">
                  <a:extLst>
                    <a:ext uri="{9D8B030D-6E8A-4147-A177-3AD203B41FA5}">
                      <a16:colId xmlns:a16="http://schemas.microsoft.com/office/drawing/2014/main" val="2445922209"/>
                    </a:ext>
                  </a:extLst>
                </a:gridCol>
              </a:tblGrid>
              <a:tr h="381869">
                <a:tc>
                  <a:txBody>
                    <a:bodyPr/>
                    <a:lstStyle/>
                    <a:p>
                      <a:pPr algn="l" fontAlgn="ctr"/>
                      <a:r>
                        <a:rPr lang="en-IE" b="1">
                          <a:effectLst/>
                        </a:rPr>
                        <a:t>booster_version</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80280508"/>
                  </a:ext>
                </a:extLst>
              </a:tr>
              <a:tr h="381869">
                <a:tc>
                  <a:txBody>
                    <a:bodyPr/>
                    <a:lstStyle/>
                    <a:p>
                      <a:pPr algn="l" fontAlgn="ctr"/>
                      <a:r>
                        <a:rPr lang="en-IE">
                          <a:effectLst/>
                        </a:rPr>
                        <a:t>F9 FT B1022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32869258"/>
                  </a:ext>
                </a:extLst>
              </a:tr>
              <a:tr h="381869">
                <a:tc>
                  <a:txBody>
                    <a:bodyPr/>
                    <a:lstStyle/>
                    <a:p>
                      <a:pPr algn="l" fontAlgn="ctr"/>
                      <a:r>
                        <a:rPr lang="en-IE" dirty="0">
                          <a:effectLst/>
                        </a:rPr>
                        <a:t>F9 FT B1026</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766492782"/>
                  </a:ext>
                </a:extLst>
              </a:tr>
              <a:tr h="381869">
                <a:tc>
                  <a:txBody>
                    <a:bodyPr/>
                    <a:lstStyle/>
                    <a:p>
                      <a:pPr algn="l" fontAlgn="ctr"/>
                      <a:r>
                        <a:rPr lang="en-IE">
                          <a:effectLst/>
                        </a:rPr>
                        <a:t>F9 FT B1021.2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651219295"/>
                  </a:ext>
                </a:extLst>
              </a:tr>
              <a:tr h="381869">
                <a:tc>
                  <a:txBody>
                    <a:bodyPr/>
                    <a:lstStyle/>
                    <a:p>
                      <a:pPr algn="l" fontAlgn="ctr"/>
                      <a:r>
                        <a:rPr lang="en-IE" dirty="0">
                          <a:effectLst/>
                        </a:rPr>
                        <a:t>F9 FT B1031.2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58649111"/>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38200" y="1598142"/>
            <a:ext cx="10515600" cy="4427431"/>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To determine the price of each SpaceX Falcon9 rocket launch and if SpaceX reuse the first stage</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collected from SpaceX API  and the List of Falcon 9 and </a:t>
            </a:r>
            <a:r>
              <a:rPr lang="en-IE" sz="1800" dirty="0">
                <a:solidFill>
                  <a:schemeClr val="accent3">
                    <a:lumMod val="25000"/>
                  </a:schemeClr>
                </a:solidFill>
                <a:latin typeface="Abadi" panose="020B0604020104020204" pitchFamily="34" charset="0"/>
              </a:rPr>
              <a:t>Falcon Heavy launches </a:t>
            </a:r>
            <a:r>
              <a:rPr lang="en-IE" sz="1800" dirty="0" err="1">
                <a:solidFill>
                  <a:schemeClr val="accent3">
                    <a:lumMod val="25000"/>
                  </a:schemeClr>
                </a:solidFill>
                <a:latin typeface="Abadi" panose="020B0604020104020204" pitchFamily="34" charset="0"/>
              </a:rPr>
              <a:t>Wikipage</a:t>
            </a:r>
            <a:r>
              <a:rPr lang="en-IE" sz="1800" dirty="0">
                <a:solidFill>
                  <a:schemeClr val="accent3">
                    <a:lumMod val="25000"/>
                  </a:schemeClr>
                </a:solidFill>
                <a:latin typeface="Abadi" panose="020B0604020104020204" pitchFamily="34" charset="0"/>
              </a:rPr>
              <a:t> updated on 9th June 2021</a:t>
            </a:r>
          </a:p>
          <a:p>
            <a:pPr lvl="1">
              <a:lnSpc>
                <a:spcPct val="100000"/>
              </a:lnSpc>
              <a:spcBef>
                <a:spcPts val="1400"/>
              </a:spcBef>
            </a:pPr>
            <a:r>
              <a:rPr lang="en-IE" sz="1800" dirty="0">
                <a:solidFill>
                  <a:schemeClr val="accent3">
                    <a:lumMod val="25000"/>
                  </a:schemeClr>
                </a:solidFill>
                <a:latin typeface="Abadi" panose="020B0604020104020204" pitchFamily="34" charset="0"/>
              </a:rPr>
              <a:t>Some EDAs were performed to find some patterns and determine training labels and necessary features for a machine learning pipeline </a:t>
            </a:r>
          </a:p>
          <a:p>
            <a:pPr lvl="1">
              <a:lnSpc>
                <a:spcPct val="100000"/>
              </a:lnSpc>
              <a:spcBef>
                <a:spcPts val="1400"/>
              </a:spcBef>
            </a:pPr>
            <a:r>
              <a:rPr lang="en-IE" sz="1800" dirty="0">
                <a:solidFill>
                  <a:schemeClr val="accent3">
                    <a:lumMod val="25000"/>
                  </a:schemeClr>
                </a:solidFill>
                <a:latin typeface="Abadi" panose="020B0604020104020204" pitchFamily="34" charset="0"/>
              </a:rPr>
              <a:t> SVM, Classification Trees and Logistic Regression were used to train the model for prediction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best hyperparameters</a:t>
            </a:r>
          </a:p>
          <a:p>
            <a:pPr lvl="1">
              <a:lnSpc>
                <a:spcPct val="100000"/>
              </a:lnSpc>
              <a:spcBef>
                <a:spcPts val="1400"/>
              </a:spcBef>
            </a:pPr>
            <a:r>
              <a:rPr lang="en-US" sz="1800" dirty="0">
                <a:solidFill>
                  <a:schemeClr val="accent3">
                    <a:lumMod val="25000"/>
                  </a:schemeClr>
                </a:solidFill>
                <a:latin typeface="Abadi" panose="020B0604020104020204" pitchFamily="34" charset="0"/>
              </a:rPr>
              <a:t>Logistic regression: </a:t>
            </a:r>
            <a:r>
              <a:rPr lang="en-IE" sz="1800" dirty="0"/>
              <a:t>'C': 0.01, 'penalty': 'l2', 'solver': '</a:t>
            </a:r>
            <a:r>
              <a:rPr lang="en-IE" sz="1800" dirty="0" err="1"/>
              <a:t>lbfgs</a:t>
            </a:r>
            <a:r>
              <a:rPr lang="en-IE" sz="1800" dirty="0"/>
              <a:t>'</a:t>
            </a:r>
          </a:p>
          <a:p>
            <a:pPr lvl="1">
              <a:lnSpc>
                <a:spcPct val="100000"/>
              </a:lnSpc>
              <a:spcBef>
                <a:spcPts val="1400"/>
              </a:spcBef>
            </a:pPr>
            <a:r>
              <a:rPr lang="en-IE" sz="1800" dirty="0">
                <a:solidFill>
                  <a:schemeClr val="accent3">
                    <a:lumMod val="25000"/>
                  </a:schemeClr>
                </a:solidFill>
                <a:latin typeface="Abadi" panose="020B0604020104020204" pitchFamily="34" charset="0"/>
              </a:rPr>
              <a:t>SVM: </a:t>
            </a:r>
            <a:r>
              <a:rPr lang="en-IE" sz="1800" dirty="0"/>
              <a:t>'C': 1.0, 'gamma': 0.03162277660168379, 'kernel': 'sigmoid’</a:t>
            </a:r>
          </a:p>
          <a:p>
            <a:pPr lvl="1">
              <a:lnSpc>
                <a:spcPct val="100000"/>
              </a:lnSpc>
              <a:spcBef>
                <a:spcPts val="1400"/>
              </a:spcBef>
            </a:pPr>
            <a:r>
              <a:rPr lang="en-IE" sz="1800" dirty="0">
                <a:solidFill>
                  <a:schemeClr val="accent3">
                    <a:lumMod val="25000"/>
                  </a:schemeClr>
                </a:solidFill>
                <a:latin typeface="Abadi" panose="020B0604020104020204" pitchFamily="34" charset="0"/>
              </a:rPr>
              <a:t>Decision tree: </a:t>
            </a:r>
            <a:r>
              <a:rPr lang="en-IE" sz="1800" dirty="0"/>
              <a:t>'criterion': 'entropy', '</a:t>
            </a:r>
            <a:r>
              <a:rPr lang="en-IE" sz="1800" dirty="0" err="1"/>
              <a:t>max_depth</a:t>
            </a:r>
            <a:r>
              <a:rPr lang="en-IE" sz="1800" dirty="0"/>
              <a:t>': 12, '</a:t>
            </a:r>
            <a:r>
              <a:rPr lang="en-IE" sz="1800" dirty="0" err="1"/>
              <a:t>max_features</a:t>
            </a:r>
            <a:r>
              <a:rPr lang="en-IE" sz="1800" dirty="0"/>
              <a:t>': 'sqrt', '</a:t>
            </a:r>
            <a:r>
              <a:rPr lang="en-IE" sz="1800" dirty="0" err="1"/>
              <a:t>min_samples_leaf</a:t>
            </a:r>
            <a:r>
              <a:rPr lang="en-IE" sz="1800" dirty="0"/>
              <a:t>': 2, '</a:t>
            </a:r>
            <a:r>
              <a:rPr lang="en-IE" sz="1800" dirty="0" err="1"/>
              <a:t>min_samples_split</a:t>
            </a:r>
            <a:r>
              <a:rPr lang="en-IE" sz="1800" dirty="0"/>
              <a:t>': 2, 'splitter': 'best’</a:t>
            </a:r>
          </a:p>
          <a:p>
            <a:pPr lvl="1">
              <a:lnSpc>
                <a:spcPct val="100000"/>
              </a:lnSpc>
              <a:spcBef>
                <a:spcPts val="1400"/>
              </a:spcBef>
            </a:pPr>
            <a:r>
              <a:rPr lang="en-IE" sz="1800" dirty="0">
                <a:solidFill>
                  <a:schemeClr val="accent3">
                    <a:lumMod val="25000"/>
                  </a:schemeClr>
                </a:solidFill>
                <a:latin typeface="Abadi" panose="020B0604020104020204" pitchFamily="34" charset="0"/>
              </a:rPr>
              <a:t>KNN: </a:t>
            </a:r>
            <a:r>
              <a:rPr lang="en-IE" sz="1800" dirty="0"/>
              <a:t>'algorithm': 'auto', '</a:t>
            </a:r>
            <a:r>
              <a:rPr lang="en-IE" sz="1800" dirty="0" err="1"/>
              <a:t>n_neighbors</a:t>
            </a:r>
            <a:r>
              <a:rPr lang="en-IE" sz="1800" dirty="0"/>
              <a:t>': 10, 'p’: 1</a:t>
            </a:r>
          </a:p>
          <a:p>
            <a:pPr marL="457200" lvl="1" indent="0">
              <a:lnSpc>
                <a:spcPct val="100000"/>
              </a:lnSpc>
              <a:spcBef>
                <a:spcPts val="1400"/>
              </a:spcBef>
              <a:buNone/>
            </a:pPr>
            <a:r>
              <a:rPr lang="en-IE" sz="1800" dirty="0">
                <a:solidFill>
                  <a:schemeClr val="accent3">
                    <a:lumMod val="25000"/>
                  </a:schemeClr>
                </a:solidFill>
                <a:latin typeface="Abadi" panose="020B0604020104020204" pitchFamily="34" charset="0"/>
                <a:sym typeface="Wingdings" pitchFamily="2" charset="2"/>
              </a:rPr>
              <a:t> The decision tree performance is the best</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COUNT(</a:t>
            </a:r>
            <a:r>
              <a:rPr lang="en-IE" sz="2400" dirty="0" err="1"/>
              <a:t>mission_outcome</a:t>
            </a:r>
            <a:r>
              <a:rPr lang="en-IE" sz="2400" dirty="0"/>
              <a:t>) </a:t>
            </a:r>
            <a:r>
              <a:rPr lang="en-IE" b="1" dirty="0"/>
              <a:t>as</a:t>
            </a:r>
            <a:r>
              <a:rPr lang="en-IE" sz="2400" dirty="0"/>
              <a:t> Total, </a:t>
            </a:r>
            <a:r>
              <a:rPr lang="en-IE" sz="2400" dirty="0" err="1"/>
              <a:t>mission_outcome</a:t>
            </a:r>
            <a:r>
              <a:rPr lang="en-IE" sz="2400" dirty="0"/>
              <a:t> </a:t>
            </a:r>
            <a:r>
              <a:rPr lang="en-IE" b="1" dirty="0"/>
              <a:t>from</a:t>
            </a:r>
            <a:r>
              <a:rPr lang="en-IE" sz="2400" dirty="0"/>
              <a:t> </a:t>
            </a:r>
            <a:r>
              <a:rPr lang="en-IE" b="1" dirty="0"/>
              <a:t>SPACEXTBL</a:t>
            </a:r>
            <a:r>
              <a:rPr lang="en-IE" sz="2400" dirty="0"/>
              <a:t> GROUP BY </a:t>
            </a:r>
            <a:r>
              <a:rPr lang="en-IE" sz="2400" dirty="0" err="1"/>
              <a:t>mission_outcome</a:t>
            </a:r>
            <a:endParaRPr lang="en-IE" sz="2400" dirty="0"/>
          </a:p>
          <a:p>
            <a:pPr>
              <a:lnSpc>
                <a:spcPct val="100000"/>
              </a:lnSpc>
              <a:spcBef>
                <a:spcPts val="1400"/>
              </a:spcBef>
            </a:pPr>
            <a:endParaRPr lang="en-IE" sz="24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400" dirty="0">
                <a:solidFill>
                  <a:schemeClr val="accent3">
                    <a:lumMod val="25000"/>
                  </a:schemeClr>
                </a:solidFill>
                <a:latin typeface="Abadi" panose="020B0604020104020204" pitchFamily="34" charset="0"/>
                <a:sym typeface="Wingdings" pitchFamily="2" charset="2"/>
              </a:rPr>
              <a:t>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764B2E1C-11F9-ED4B-BB65-056C002856E7}"/>
              </a:ext>
            </a:extLst>
          </p:cNvPr>
          <p:cNvGraphicFramePr>
            <a:graphicFrameLocks noGrp="1"/>
          </p:cNvGraphicFramePr>
          <p:nvPr>
            <p:extLst>
              <p:ext uri="{D42A27DB-BD31-4B8C-83A1-F6EECF244321}">
                <p14:modId xmlns:p14="http://schemas.microsoft.com/office/powerpoint/2010/main" val="2278286884"/>
              </p:ext>
            </p:extLst>
          </p:nvPr>
        </p:nvGraphicFramePr>
        <p:xfrm>
          <a:off x="1676401" y="3429000"/>
          <a:ext cx="4792038" cy="1686528"/>
        </p:xfrm>
        <a:graphic>
          <a:graphicData uri="http://schemas.openxmlformats.org/drawingml/2006/table">
            <a:tbl>
              <a:tblPr/>
              <a:tblGrid>
                <a:gridCol w="2396019">
                  <a:extLst>
                    <a:ext uri="{9D8B030D-6E8A-4147-A177-3AD203B41FA5}">
                      <a16:colId xmlns:a16="http://schemas.microsoft.com/office/drawing/2014/main" val="3290704611"/>
                    </a:ext>
                  </a:extLst>
                </a:gridCol>
                <a:gridCol w="2396019">
                  <a:extLst>
                    <a:ext uri="{9D8B030D-6E8A-4147-A177-3AD203B41FA5}">
                      <a16:colId xmlns:a16="http://schemas.microsoft.com/office/drawing/2014/main" val="3536900431"/>
                    </a:ext>
                  </a:extLst>
                </a:gridCol>
              </a:tblGrid>
              <a:tr h="353896">
                <a:tc>
                  <a:txBody>
                    <a:bodyPr/>
                    <a:lstStyle/>
                    <a:p>
                      <a:pPr algn="l" fontAlgn="ctr"/>
                      <a:r>
                        <a:rPr lang="en-IE" b="1">
                          <a:effectLst/>
                        </a:rPr>
                        <a:t>total</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b="1">
                          <a:effectLst/>
                        </a:rPr>
                        <a:t>mission_outcome</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20641983"/>
                  </a:ext>
                </a:extLst>
              </a:tr>
              <a:tr h="353896">
                <a:tc>
                  <a:txBody>
                    <a:bodyPr/>
                    <a:lstStyle/>
                    <a:p>
                      <a:pPr algn="l" fontAlgn="ctr"/>
                      <a:r>
                        <a:rPr lang="en-IE">
                          <a:effectLst/>
                        </a:rPr>
                        <a:t>1</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Failure (in flight)</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648790898"/>
                  </a:ext>
                </a:extLst>
              </a:tr>
              <a:tr h="353896">
                <a:tc>
                  <a:txBody>
                    <a:bodyPr/>
                    <a:lstStyle/>
                    <a:p>
                      <a:pPr algn="l" fontAlgn="ctr"/>
                      <a:r>
                        <a:rPr lang="en-IE">
                          <a:effectLst/>
                        </a:rPr>
                        <a:t>99</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dirty="0">
                          <a:effectLst/>
                        </a:rPr>
                        <a:t>Success</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58425587"/>
                  </a:ext>
                </a:extLst>
              </a:tr>
              <a:tr h="353896">
                <a:tc>
                  <a:txBody>
                    <a:bodyPr/>
                    <a:lstStyle/>
                    <a:p>
                      <a:pPr algn="l" fontAlgn="ctr"/>
                      <a:r>
                        <a:rPr lang="en-IE">
                          <a:effectLst/>
                        </a:rPr>
                        <a:t>1</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dirty="0">
                          <a:effectLst/>
                        </a:rPr>
                        <a:t>Success (payload status unclear)</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21766341"/>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072579" cy="3958726"/>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a:t>
            </a:r>
            <a:r>
              <a:rPr lang="en-IE" sz="2400" dirty="0" err="1"/>
              <a:t>booster_version</a:t>
            </a:r>
            <a:r>
              <a:rPr lang="en-IE" sz="2400" dirty="0"/>
              <a:t> </a:t>
            </a:r>
            <a:r>
              <a:rPr lang="en-IE" b="1" dirty="0"/>
              <a:t>from</a:t>
            </a:r>
            <a:r>
              <a:rPr lang="en-IE" sz="2400" dirty="0"/>
              <a:t> </a:t>
            </a:r>
            <a:r>
              <a:rPr lang="en-IE" b="1" dirty="0"/>
              <a:t>SPACEXTBL</a:t>
            </a:r>
            <a:r>
              <a:rPr lang="en-IE" sz="2400" dirty="0"/>
              <a:t> where </a:t>
            </a:r>
            <a:r>
              <a:rPr lang="en-IE" sz="2400" dirty="0" err="1"/>
              <a:t>payload_mass__kg</a:t>
            </a:r>
            <a:r>
              <a:rPr lang="en-IE" sz="2400" dirty="0"/>
              <a:t>_ </a:t>
            </a:r>
            <a:r>
              <a:rPr lang="en-IE" dirty="0"/>
              <a:t>=</a:t>
            </a:r>
            <a:r>
              <a:rPr lang="en-IE" sz="2400" dirty="0"/>
              <a:t> (select </a:t>
            </a:r>
            <a:r>
              <a:rPr lang="en-IE" dirty="0"/>
              <a:t>max</a:t>
            </a:r>
            <a:r>
              <a:rPr lang="en-IE" sz="2400" dirty="0"/>
              <a:t>(</a:t>
            </a:r>
            <a:r>
              <a:rPr lang="en-IE" sz="2400" dirty="0" err="1"/>
              <a:t>payload_mass__kg</a:t>
            </a:r>
            <a:r>
              <a:rPr lang="en-IE" sz="2400" dirty="0"/>
              <a:t>_) </a:t>
            </a:r>
            <a:r>
              <a:rPr lang="en-IE" b="1" dirty="0"/>
              <a:t>from</a:t>
            </a:r>
            <a:r>
              <a:rPr lang="en-IE" sz="2400" dirty="0"/>
              <a:t> </a:t>
            </a:r>
            <a:r>
              <a:rPr lang="en-IE" b="1" dirty="0"/>
              <a:t>SPACEXTBL</a:t>
            </a:r>
            <a:r>
              <a:rPr lang="en-IE" sz="2400" dirty="0"/>
              <a:t>)</a:t>
            </a:r>
          </a:p>
          <a:p>
            <a:pPr>
              <a:lnSpc>
                <a:spcPct val="100000"/>
              </a:lnSpc>
              <a:spcBef>
                <a:spcPts val="1400"/>
              </a:spcBef>
            </a:pPr>
            <a:endParaRPr lang="en-IE" sz="24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400" dirty="0">
                <a:solidFill>
                  <a:schemeClr val="accent3">
                    <a:lumMod val="25000"/>
                  </a:schemeClr>
                </a:solidFill>
                <a:latin typeface="Abadi" panose="020B0604020104020204" pitchFamily="34" charset="0"/>
                <a:sym typeface="Wingdings" pitchFamily="2" charset="2"/>
              </a:rPr>
              <a:t>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F1AC2CE6-CD43-1443-BEDC-1AA3CA1F2DF5}"/>
              </a:ext>
            </a:extLst>
          </p:cNvPr>
          <p:cNvGraphicFramePr>
            <a:graphicFrameLocks noGrp="1"/>
          </p:cNvGraphicFramePr>
          <p:nvPr>
            <p:extLst>
              <p:ext uri="{D42A27DB-BD31-4B8C-83A1-F6EECF244321}">
                <p14:modId xmlns:p14="http://schemas.microsoft.com/office/powerpoint/2010/main" val="4191340024"/>
              </p:ext>
            </p:extLst>
          </p:nvPr>
        </p:nvGraphicFramePr>
        <p:xfrm>
          <a:off x="7529176" y="1394265"/>
          <a:ext cx="2089215" cy="5340445"/>
        </p:xfrm>
        <a:graphic>
          <a:graphicData uri="http://schemas.openxmlformats.org/drawingml/2006/table">
            <a:tbl>
              <a:tblPr/>
              <a:tblGrid>
                <a:gridCol w="2089215">
                  <a:extLst>
                    <a:ext uri="{9D8B030D-6E8A-4147-A177-3AD203B41FA5}">
                      <a16:colId xmlns:a16="http://schemas.microsoft.com/office/drawing/2014/main" val="2639865672"/>
                    </a:ext>
                  </a:extLst>
                </a:gridCol>
              </a:tblGrid>
              <a:tr h="690085">
                <a:tc>
                  <a:txBody>
                    <a:bodyPr/>
                    <a:lstStyle/>
                    <a:p>
                      <a:pPr algn="l" fontAlgn="ctr"/>
                      <a:r>
                        <a:rPr lang="en-IE" sz="1700" b="1">
                          <a:effectLst/>
                        </a:rPr>
                        <a:t>booster_version</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901953000"/>
                  </a:ext>
                </a:extLst>
              </a:tr>
              <a:tr h="387530">
                <a:tc>
                  <a:txBody>
                    <a:bodyPr/>
                    <a:lstStyle/>
                    <a:p>
                      <a:pPr algn="l" fontAlgn="ctr"/>
                      <a:r>
                        <a:rPr lang="en-IE" sz="1700">
                          <a:effectLst/>
                        </a:rPr>
                        <a:t>F9 B5 B1048.4</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83883918"/>
                  </a:ext>
                </a:extLst>
              </a:tr>
              <a:tr h="387530">
                <a:tc>
                  <a:txBody>
                    <a:bodyPr/>
                    <a:lstStyle/>
                    <a:p>
                      <a:pPr algn="l" fontAlgn="ctr"/>
                      <a:r>
                        <a:rPr lang="en-IE" sz="1700">
                          <a:effectLst/>
                        </a:rPr>
                        <a:t>F9 B5 B1049.4</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79067807"/>
                  </a:ext>
                </a:extLst>
              </a:tr>
              <a:tr h="387530">
                <a:tc>
                  <a:txBody>
                    <a:bodyPr/>
                    <a:lstStyle/>
                    <a:p>
                      <a:pPr algn="l" fontAlgn="ctr"/>
                      <a:r>
                        <a:rPr lang="en-IE" sz="1700" dirty="0">
                          <a:effectLst/>
                        </a:rPr>
                        <a:t>F9 B5 B1051.3</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236445772"/>
                  </a:ext>
                </a:extLst>
              </a:tr>
              <a:tr h="387530">
                <a:tc>
                  <a:txBody>
                    <a:bodyPr/>
                    <a:lstStyle/>
                    <a:p>
                      <a:pPr algn="l" fontAlgn="ctr"/>
                      <a:r>
                        <a:rPr lang="en-IE" sz="1700" dirty="0">
                          <a:effectLst/>
                        </a:rPr>
                        <a:t>F9 B5 B1056.4</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529141063"/>
                  </a:ext>
                </a:extLst>
              </a:tr>
              <a:tr h="387530">
                <a:tc>
                  <a:txBody>
                    <a:bodyPr/>
                    <a:lstStyle/>
                    <a:p>
                      <a:pPr algn="l" fontAlgn="ctr"/>
                      <a:r>
                        <a:rPr lang="en-IE" sz="1700" dirty="0">
                          <a:effectLst/>
                        </a:rPr>
                        <a:t>F9 B5 B1048.5</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776029898"/>
                  </a:ext>
                </a:extLst>
              </a:tr>
              <a:tr h="387530">
                <a:tc>
                  <a:txBody>
                    <a:bodyPr/>
                    <a:lstStyle/>
                    <a:p>
                      <a:pPr algn="l" fontAlgn="ctr"/>
                      <a:r>
                        <a:rPr lang="en-IE" sz="1700">
                          <a:effectLst/>
                        </a:rPr>
                        <a:t>F9 B5 B1051.4</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114955784"/>
                  </a:ext>
                </a:extLst>
              </a:tr>
              <a:tr h="387530">
                <a:tc>
                  <a:txBody>
                    <a:bodyPr/>
                    <a:lstStyle/>
                    <a:p>
                      <a:pPr algn="l" fontAlgn="ctr"/>
                      <a:r>
                        <a:rPr lang="en-IE" sz="1700">
                          <a:effectLst/>
                        </a:rPr>
                        <a:t>F9 B5 B1049.5</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048852269"/>
                  </a:ext>
                </a:extLst>
              </a:tr>
              <a:tr h="387530">
                <a:tc>
                  <a:txBody>
                    <a:bodyPr/>
                    <a:lstStyle/>
                    <a:p>
                      <a:pPr algn="l" fontAlgn="ctr"/>
                      <a:r>
                        <a:rPr lang="en-IE" sz="1700">
                          <a:effectLst/>
                        </a:rPr>
                        <a:t>F9 B5 B1060.2</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25141482"/>
                  </a:ext>
                </a:extLst>
              </a:tr>
              <a:tr h="387530">
                <a:tc>
                  <a:txBody>
                    <a:bodyPr/>
                    <a:lstStyle/>
                    <a:p>
                      <a:pPr algn="l" fontAlgn="ctr"/>
                      <a:r>
                        <a:rPr lang="en-IE" sz="1700">
                          <a:effectLst/>
                        </a:rPr>
                        <a:t>F9 B5 B1058.3</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99510737"/>
                  </a:ext>
                </a:extLst>
              </a:tr>
              <a:tr h="387530">
                <a:tc>
                  <a:txBody>
                    <a:bodyPr/>
                    <a:lstStyle/>
                    <a:p>
                      <a:pPr algn="l" fontAlgn="ctr"/>
                      <a:r>
                        <a:rPr lang="en-IE" sz="1700">
                          <a:effectLst/>
                        </a:rPr>
                        <a:t>F9 B5 B1051.6</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543865638"/>
                  </a:ext>
                </a:extLst>
              </a:tr>
              <a:tr h="387530">
                <a:tc>
                  <a:txBody>
                    <a:bodyPr/>
                    <a:lstStyle/>
                    <a:p>
                      <a:pPr algn="l" fontAlgn="ctr"/>
                      <a:r>
                        <a:rPr lang="en-IE" sz="1700">
                          <a:effectLst/>
                        </a:rPr>
                        <a:t>F9 B5 B1060.3</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63721482"/>
                  </a:ext>
                </a:extLst>
              </a:tr>
              <a:tr h="387530">
                <a:tc>
                  <a:txBody>
                    <a:bodyPr/>
                    <a:lstStyle/>
                    <a:p>
                      <a:pPr algn="l" fontAlgn="ctr"/>
                      <a:r>
                        <a:rPr lang="en-IE" sz="1700" dirty="0">
                          <a:effectLst/>
                        </a:rPr>
                        <a:t>F9 B5 B1049.7</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02410639"/>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69697"/>
            <a:ext cx="9745589" cy="4351338"/>
          </a:xfrm>
          <a:prstGeom prst="rect">
            <a:avLst/>
          </a:prstGeom>
        </p:spPr>
        <p:txBody>
          <a:bodyPr lIns="91440" tIns="45720" rIns="91440" bIns="45720" anchor="t">
            <a:normAutofit/>
          </a:bodyPr>
          <a:lstStyle/>
          <a:p>
            <a:pPr>
              <a:lnSpc>
                <a:spcPct val="100000"/>
              </a:lnSpc>
              <a:spcBef>
                <a:spcPts val="1400"/>
              </a:spcBef>
            </a:pPr>
            <a:r>
              <a:rPr lang="en-IE" dirty="0"/>
              <a:t>%</a:t>
            </a:r>
            <a:r>
              <a:rPr lang="en-IE" dirty="0" err="1"/>
              <a:t>sql</a:t>
            </a:r>
            <a:r>
              <a:rPr lang="en-IE" dirty="0"/>
              <a:t> select * </a:t>
            </a:r>
            <a:r>
              <a:rPr lang="en-IE" b="1" dirty="0"/>
              <a:t>from</a:t>
            </a:r>
            <a:r>
              <a:rPr lang="en-IE" dirty="0"/>
              <a:t> </a:t>
            </a:r>
            <a:r>
              <a:rPr lang="en-IE" b="1" dirty="0"/>
              <a:t>SPACEXTBL</a:t>
            </a:r>
            <a:r>
              <a:rPr lang="en-IE" dirty="0"/>
              <a:t> where YEAR(DATE)=2015</a:t>
            </a:r>
          </a:p>
          <a:p>
            <a:pPr>
              <a:lnSpc>
                <a:spcPct val="100000"/>
              </a:lnSpc>
              <a:spcBef>
                <a:spcPts val="1400"/>
              </a:spcBef>
            </a:pPr>
            <a:endParaRPr lang="en-IE" dirty="0">
              <a:solidFill>
                <a:schemeClr val="accent3">
                  <a:lumMod val="25000"/>
                </a:schemeClr>
              </a:solidFill>
              <a:latin typeface="Abadi"/>
            </a:endParaRPr>
          </a:p>
          <a:p>
            <a:pPr marL="0" indent="0">
              <a:lnSpc>
                <a:spcPct val="100000"/>
              </a:lnSpc>
              <a:spcBef>
                <a:spcPts val="1400"/>
              </a:spcBef>
              <a:buNone/>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ED485D59-E9DF-A14F-8065-4A305A17D354}"/>
              </a:ext>
            </a:extLst>
          </p:cNvPr>
          <p:cNvGraphicFramePr>
            <a:graphicFrameLocks noGrp="1"/>
          </p:cNvGraphicFramePr>
          <p:nvPr>
            <p:extLst>
              <p:ext uri="{D42A27DB-BD31-4B8C-83A1-F6EECF244321}">
                <p14:modId xmlns:p14="http://schemas.microsoft.com/office/powerpoint/2010/main" val="2297664297"/>
              </p:ext>
            </p:extLst>
          </p:nvPr>
        </p:nvGraphicFramePr>
        <p:xfrm>
          <a:off x="1784792" y="2131423"/>
          <a:ext cx="6929980" cy="4295788"/>
        </p:xfrm>
        <a:graphic>
          <a:graphicData uri="http://schemas.openxmlformats.org/drawingml/2006/table">
            <a:tbl>
              <a:tblPr/>
              <a:tblGrid>
                <a:gridCol w="692998">
                  <a:extLst>
                    <a:ext uri="{9D8B030D-6E8A-4147-A177-3AD203B41FA5}">
                      <a16:colId xmlns:a16="http://schemas.microsoft.com/office/drawing/2014/main" val="2776234818"/>
                    </a:ext>
                  </a:extLst>
                </a:gridCol>
                <a:gridCol w="692998">
                  <a:extLst>
                    <a:ext uri="{9D8B030D-6E8A-4147-A177-3AD203B41FA5}">
                      <a16:colId xmlns:a16="http://schemas.microsoft.com/office/drawing/2014/main" val="1900164404"/>
                    </a:ext>
                  </a:extLst>
                </a:gridCol>
                <a:gridCol w="692998">
                  <a:extLst>
                    <a:ext uri="{9D8B030D-6E8A-4147-A177-3AD203B41FA5}">
                      <a16:colId xmlns:a16="http://schemas.microsoft.com/office/drawing/2014/main" val="2747633315"/>
                    </a:ext>
                  </a:extLst>
                </a:gridCol>
                <a:gridCol w="692998">
                  <a:extLst>
                    <a:ext uri="{9D8B030D-6E8A-4147-A177-3AD203B41FA5}">
                      <a16:colId xmlns:a16="http://schemas.microsoft.com/office/drawing/2014/main" val="154120455"/>
                    </a:ext>
                  </a:extLst>
                </a:gridCol>
                <a:gridCol w="692998">
                  <a:extLst>
                    <a:ext uri="{9D8B030D-6E8A-4147-A177-3AD203B41FA5}">
                      <a16:colId xmlns:a16="http://schemas.microsoft.com/office/drawing/2014/main" val="1227212503"/>
                    </a:ext>
                  </a:extLst>
                </a:gridCol>
                <a:gridCol w="692998">
                  <a:extLst>
                    <a:ext uri="{9D8B030D-6E8A-4147-A177-3AD203B41FA5}">
                      <a16:colId xmlns:a16="http://schemas.microsoft.com/office/drawing/2014/main" val="895336171"/>
                    </a:ext>
                  </a:extLst>
                </a:gridCol>
                <a:gridCol w="692998">
                  <a:extLst>
                    <a:ext uri="{9D8B030D-6E8A-4147-A177-3AD203B41FA5}">
                      <a16:colId xmlns:a16="http://schemas.microsoft.com/office/drawing/2014/main" val="735423256"/>
                    </a:ext>
                  </a:extLst>
                </a:gridCol>
                <a:gridCol w="692998">
                  <a:extLst>
                    <a:ext uri="{9D8B030D-6E8A-4147-A177-3AD203B41FA5}">
                      <a16:colId xmlns:a16="http://schemas.microsoft.com/office/drawing/2014/main" val="770569155"/>
                    </a:ext>
                  </a:extLst>
                </a:gridCol>
                <a:gridCol w="692998">
                  <a:extLst>
                    <a:ext uri="{9D8B030D-6E8A-4147-A177-3AD203B41FA5}">
                      <a16:colId xmlns:a16="http://schemas.microsoft.com/office/drawing/2014/main" val="1972144385"/>
                    </a:ext>
                  </a:extLst>
                </a:gridCol>
                <a:gridCol w="692998">
                  <a:extLst>
                    <a:ext uri="{9D8B030D-6E8A-4147-A177-3AD203B41FA5}">
                      <a16:colId xmlns:a16="http://schemas.microsoft.com/office/drawing/2014/main" val="2480275239"/>
                    </a:ext>
                  </a:extLst>
                </a:gridCol>
              </a:tblGrid>
              <a:tr h="423490">
                <a:tc>
                  <a:txBody>
                    <a:bodyPr/>
                    <a:lstStyle/>
                    <a:p>
                      <a:pPr algn="l" fontAlgn="ctr"/>
                      <a:r>
                        <a:rPr lang="en-IE" sz="900" b="1">
                          <a:effectLst/>
                        </a:rPr>
                        <a:t>DATE</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time__utc_</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booster_version</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launch_site</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payload</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payload_mass__kg_</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orbit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customer</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mission_outcome</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landing__outcome</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25094555"/>
                  </a:ext>
                </a:extLst>
              </a:tr>
              <a:tr h="423490">
                <a:tc>
                  <a:txBody>
                    <a:bodyPr/>
                    <a:lstStyle/>
                    <a:p>
                      <a:pPr algn="l" fontAlgn="ctr"/>
                      <a:r>
                        <a:rPr lang="en-IE" sz="900">
                          <a:effectLst/>
                        </a:rPr>
                        <a:t>2015-01-10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09:47:00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B1012</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SpaceX CRS-5</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2395</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LEO (ISS)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NASA (CRS)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Failure (drone ship)</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005797693"/>
                  </a:ext>
                </a:extLst>
              </a:tr>
              <a:tr h="553185">
                <a:tc>
                  <a:txBody>
                    <a:bodyPr/>
                    <a:lstStyle/>
                    <a:p>
                      <a:pPr algn="l" fontAlgn="ctr"/>
                      <a:r>
                        <a:rPr lang="en-IE" sz="900">
                          <a:effectLst/>
                        </a:rPr>
                        <a:t>2015-02-11</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23:03:00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B1013</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DSCOVR</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570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HEO</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U.S. Air Force NASA NOAA</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dirty="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Controlled (ocean)</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40489582"/>
                  </a:ext>
                </a:extLst>
              </a:tr>
              <a:tr h="553185">
                <a:tc>
                  <a:txBody>
                    <a:bodyPr/>
                    <a:lstStyle/>
                    <a:p>
                      <a:pPr algn="l" fontAlgn="ctr"/>
                      <a:r>
                        <a:rPr lang="en-IE" sz="900">
                          <a:effectLst/>
                        </a:rPr>
                        <a:t>2015-03-02</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03:50:00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B1014</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ABS-3A Eutelsat 115 West B</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4159</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GTO</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ABS Eutelsat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No attempt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7178494"/>
                  </a:ext>
                </a:extLst>
              </a:tr>
              <a:tr h="423490">
                <a:tc>
                  <a:txBody>
                    <a:bodyPr/>
                    <a:lstStyle/>
                    <a:p>
                      <a:pPr algn="l" fontAlgn="ctr"/>
                      <a:r>
                        <a:rPr lang="en-IE" sz="900">
                          <a:effectLst/>
                        </a:rPr>
                        <a:t>2015-04-14</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20:10:00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B1015</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SpaceX CRS-6</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1898</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LEO (ISS)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NASA (CRS)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Failure (drone ship)</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37170710"/>
                  </a:ext>
                </a:extLst>
              </a:tr>
              <a:tr h="682881">
                <a:tc>
                  <a:txBody>
                    <a:bodyPr/>
                    <a:lstStyle/>
                    <a:p>
                      <a:pPr algn="l" fontAlgn="ctr"/>
                      <a:r>
                        <a:rPr lang="en-IE" sz="900">
                          <a:effectLst/>
                        </a:rPr>
                        <a:t>2015-04-27</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23:03:00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B1016</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Turkmen 52 / MonacoSAT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4707</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GTO</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Turkmenistan National Space Agency</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No attempt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65513257"/>
                  </a:ext>
                </a:extLst>
              </a:tr>
              <a:tr h="423490">
                <a:tc>
                  <a:txBody>
                    <a:bodyPr/>
                    <a:lstStyle/>
                    <a:p>
                      <a:pPr algn="l" fontAlgn="ctr"/>
                      <a:r>
                        <a:rPr lang="en-IE" sz="900">
                          <a:effectLst/>
                        </a:rPr>
                        <a:t>2015-06-28</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14:21:00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B1018</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SpaceX CRS-7</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1952</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LEO (ISS)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NASA (CRS)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Failure (in flight)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Precluded (drone ship)</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72715655"/>
                  </a:ext>
                </a:extLst>
              </a:tr>
              <a:tr h="812577">
                <a:tc>
                  <a:txBody>
                    <a:bodyPr/>
                    <a:lstStyle/>
                    <a:p>
                      <a:pPr algn="l" fontAlgn="ctr"/>
                      <a:r>
                        <a:rPr lang="en-IE" sz="900">
                          <a:effectLst/>
                        </a:rPr>
                        <a:t>2015-12-22</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01:29:00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FT B1019</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dirty="0">
                          <a:effectLst/>
                        </a:rPr>
                        <a:t>OG2 Mission 2 11 Orbcomm-OG2 satellites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2034</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LEO</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Orbcomm</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dirty="0">
                          <a:effectLst/>
                        </a:rPr>
                        <a:t>Success (ground pad)</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38247455"/>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582826" cy="4351338"/>
          </a:xfrm>
          <a:prstGeom prst="rect">
            <a:avLst/>
          </a:prstGeom>
        </p:spPr>
        <p:txBody>
          <a:bodyPr lIns="91440" tIns="45720" rIns="91440" bIns="45720" anchor="t"/>
          <a:lstStyle/>
          <a:p>
            <a:pPr>
              <a:lnSpc>
                <a:spcPct val="100000"/>
              </a:lnSpc>
              <a:spcBef>
                <a:spcPts val="1400"/>
              </a:spcBef>
            </a:pPr>
            <a:r>
              <a:rPr lang="en-IE" dirty="0"/>
              <a:t>%</a:t>
            </a:r>
            <a:r>
              <a:rPr lang="en-IE" sz="2400" dirty="0" err="1"/>
              <a:t>sql</a:t>
            </a:r>
            <a:r>
              <a:rPr lang="en-IE" sz="2400" dirty="0"/>
              <a:t> select COUNT(</a:t>
            </a:r>
            <a:r>
              <a:rPr lang="en-IE" sz="2400" dirty="0" err="1"/>
              <a:t>landing__outcome</a:t>
            </a:r>
            <a:r>
              <a:rPr lang="en-IE" sz="2400" dirty="0"/>
              <a:t>) </a:t>
            </a:r>
            <a:r>
              <a:rPr lang="en-IE" b="1" dirty="0"/>
              <a:t>as</a:t>
            </a:r>
            <a:r>
              <a:rPr lang="en-IE" sz="2400" dirty="0"/>
              <a:t> Total, </a:t>
            </a:r>
            <a:r>
              <a:rPr lang="en-IE" sz="2400" dirty="0" err="1"/>
              <a:t>landing__outcome</a:t>
            </a:r>
            <a:r>
              <a:rPr lang="en-IE" sz="2400" dirty="0"/>
              <a:t> </a:t>
            </a:r>
            <a:r>
              <a:rPr lang="en-IE" b="1" dirty="0"/>
              <a:t>from</a:t>
            </a:r>
            <a:r>
              <a:rPr lang="en-IE" sz="2400" dirty="0"/>
              <a:t> </a:t>
            </a:r>
            <a:r>
              <a:rPr lang="en-IE" b="1" dirty="0"/>
              <a:t>SPACEXTBL</a:t>
            </a:r>
            <a:r>
              <a:rPr lang="en-IE" sz="2400" dirty="0"/>
              <a:t> where YEAR(DATE)</a:t>
            </a:r>
            <a:r>
              <a:rPr lang="en-IE" dirty="0"/>
              <a:t>&lt;=2017</a:t>
            </a:r>
            <a:r>
              <a:rPr lang="en-IE" sz="2400" dirty="0"/>
              <a:t> </a:t>
            </a:r>
            <a:r>
              <a:rPr lang="en-IE" b="1" dirty="0"/>
              <a:t>and</a:t>
            </a:r>
            <a:r>
              <a:rPr lang="en-IE" sz="2400" dirty="0"/>
              <a:t> YEAR(DATE)</a:t>
            </a:r>
            <a:r>
              <a:rPr lang="en-IE" dirty="0"/>
              <a:t>&gt;=2010</a:t>
            </a:r>
            <a:r>
              <a:rPr lang="en-IE" sz="2400" dirty="0"/>
              <a:t> GROUP BY </a:t>
            </a:r>
            <a:r>
              <a:rPr lang="en-IE" sz="2400" dirty="0" err="1"/>
              <a:t>landing__outcome</a:t>
            </a:r>
            <a:r>
              <a:rPr lang="en-IE" sz="2400" dirty="0"/>
              <a:t> order by Total </a:t>
            </a:r>
            <a:r>
              <a:rPr lang="en-IE" sz="2400" dirty="0" err="1"/>
              <a:t>desc</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B057D2F1-EA5C-0447-B612-0DF767026563}"/>
              </a:ext>
            </a:extLst>
          </p:cNvPr>
          <p:cNvGraphicFramePr>
            <a:graphicFrameLocks noGrp="1"/>
          </p:cNvGraphicFramePr>
          <p:nvPr>
            <p:extLst>
              <p:ext uri="{D42A27DB-BD31-4B8C-83A1-F6EECF244321}">
                <p14:modId xmlns:p14="http://schemas.microsoft.com/office/powerpoint/2010/main" val="2405325805"/>
              </p:ext>
            </p:extLst>
          </p:nvPr>
        </p:nvGraphicFramePr>
        <p:xfrm>
          <a:off x="5954730" y="1927807"/>
          <a:ext cx="5038618" cy="3257658"/>
        </p:xfrm>
        <a:graphic>
          <a:graphicData uri="http://schemas.openxmlformats.org/drawingml/2006/table">
            <a:tbl>
              <a:tblPr/>
              <a:tblGrid>
                <a:gridCol w="2519309">
                  <a:extLst>
                    <a:ext uri="{9D8B030D-6E8A-4147-A177-3AD203B41FA5}">
                      <a16:colId xmlns:a16="http://schemas.microsoft.com/office/drawing/2014/main" val="971404470"/>
                    </a:ext>
                  </a:extLst>
                </a:gridCol>
                <a:gridCol w="2519309">
                  <a:extLst>
                    <a:ext uri="{9D8B030D-6E8A-4147-A177-3AD203B41FA5}">
                      <a16:colId xmlns:a16="http://schemas.microsoft.com/office/drawing/2014/main" val="3631914730"/>
                    </a:ext>
                  </a:extLst>
                </a:gridCol>
              </a:tblGrid>
              <a:tr h="361962">
                <a:tc>
                  <a:txBody>
                    <a:bodyPr/>
                    <a:lstStyle/>
                    <a:p>
                      <a:pPr algn="l" fontAlgn="ctr"/>
                      <a:r>
                        <a:rPr lang="en-IE" b="1">
                          <a:effectLst/>
                        </a:rPr>
                        <a:t>total</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b="1">
                          <a:effectLst/>
                        </a:rPr>
                        <a:t>landing__outcome</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43615696"/>
                  </a:ext>
                </a:extLst>
              </a:tr>
              <a:tr h="361962">
                <a:tc>
                  <a:txBody>
                    <a:bodyPr/>
                    <a:lstStyle/>
                    <a:p>
                      <a:pPr algn="l" fontAlgn="ctr"/>
                      <a:r>
                        <a:rPr lang="en-IE">
                          <a:effectLst/>
                        </a:rPr>
                        <a:t>12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No attempt</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351269188"/>
                  </a:ext>
                </a:extLst>
              </a:tr>
              <a:tr h="361962">
                <a:tc>
                  <a:txBody>
                    <a:bodyPr/>
                    <a:lstStyle/>
                    <a:p>
                      <a:pPr algn="l" fontAlgn="ctr"/>
                      <a:r>
                        <a:rPr lang="en-IE">
                          <a:effectLst/>
                        </a:rPr>
                        <a:t>12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Success (drone ship)</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529753031"/>
                  </a:ext>
                </a:extLst>
              </a:tr>
              <a:tr h="361962">
                <a:tc>
                  <a:txBody>
                    <a:bodyPr/>
                    <a:lstStyle/>
                    <a:p>
                      <a:pPr algn="l" fontAlgn="ctr"/>
                      <a:r>
                        <a:rPr lang="en-IE">
                          <a:effectLst/>
                        </a:rPr>
                        <a:t>8</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Success (ground pad)</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30640087"/>
                  </a:ext>
                </a:extLst>
              </a:tr>
              <a:tr h="361962">
                <a:tc>
                  <a:txBody>
                    <a:bodyPr/>
                    <a:lstStyle/>
                    <a:p>
                      <a:pPr algn="l" fontAlgn="ctr"/>
                      <a:r>
                        <a:rPr lang="en-IE">
                          <a:effectLst/>
                        </a:rPr>
                        <a:t>5</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Failure (drone ship)</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70433688"/>
                  </a:ext>
                </a:extLst>
              </a:tr>
              <a:tr h="361962">
                <a:tc>
                  <a:txBody>
                    <a:bodyPr/>
                    <a:lstStyle/>
                    <a:p>
                      <a:pPr algn="l" fontAlgn="ctr"/>
                      <a:r>
                        <a:rPr lang="en-IE">
                          <a:effectLst/>
                        </a:rPr>
                        <a:t>4</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Controlled (ocean)</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98487436"/>
                  </a:ext>
                </a:extLst>
              </a:tr>
              <a:tr h="361962">
                <a:tc>
                  <a:txBody>
                    <a:bodyPr/>
                    <a:lstStyle/>
                    <a:p>
                      <a:pPr algn="l" fontAlgn="ctr"/>
                      <a:r>
                        <a:rPr lang="en-IE">
                          <a:effectLst/>
                        </a:rPr>
                        <a:t>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Failure (parachute)</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40106325"/>
                  </a:ext>
                </a:extLst>
              </a:tr>
              <a:tr h="361962">
                <a:tc>
                  <a:txBody>
                    <a:bodyPr/>
                    <a:lstStyle/>
                    <a:p>
                      <a:pPr algn="l" fontAlgn="ctr"/>
                      <a:r>
                        <a:rPr lang="en-IE">
                          <a:effectLst/>
                        </a:rPr>
                        <a:t>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Uncontrolled (ocean)</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977105233"/>
                  </a:ext>
                </a:extLst>
              </a:tr>
              <a:tr h="361962">
                <a:tc>
                  <a:txBody>
                    <a:bodyPr/>
                    <a:lstStyle/>
                    <a:p>
                      <a:pPr algn="l" fontAlgn="ctr"/>
                      <a:r>
                        <a:rPr lang="en-IE">
                          <a:effectLst/>
                        </a:rPr>
                        <a:t>1</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dirty="0">
                          <a:effectLst/>
                        </a:rPr>
                        <a:t>Precluded (drone ship)</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08307754"/>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descr="Map&#10;&#10;Description automatically generated">
            <a:extLst>
              <a:ext uri="{FF2B5EF4-FFF2-40B4-BE49-F238E27FC236}">
                <a16:creationId xmlns:a16="http://schemas.microsoft.com/office/drawing/2014/main" id="{A9FF962C-B108-1348-9667-77B441C54657}"/>
              </a:ext>
            </a:extLst>
          </p:cNvPr>
          <p:cNvPicPr>
            <a:picLocks noGrp="1" noChangeAspect="1"/>
          </p:cNvPicPr>
          <p:nvPr>
            <p:ph idx="4294967295"/>
          </p:nvPr>
        </p:nvPicPr>
        <p:blipFill>
          <a:blip r:embed="rId3"/>
          <a:stretch>
            <a:fillRect/>
          </a:stretch>
        </p:blipFill>
        <p:spPr>
          <a:xfrm>
            <a:off x="770011" y="1431157"/>
            <a:ext cx="6602143" cy="3995686"/>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Map</a:t>
            </a:r>
          </a:p>
        </p:txBody>
      </p:sp>
      <p:sp>
        <p:nvSpPr>
          <p:cNvPr id="7" name="TextBox 6">
            <a:extLst>
              <a:ext uri="{FF2B5EF4-FFF2-40B4-BE49-F238E27FC236}">
                <a16:creationId xmlns:a16="http://schemas.microsoft.com/office/drawing/2014/main" id="{EE65D30A-5CCA-C141-B579-208DB22E46CC}"/>
              </a:ext>
            </a:extLst>
          </p:cNvPr>
          <p:cNvSpPr txBox="1"/>
          <p:nvPr/>
        </p:nvSpPr>
        <p:spPr>
          <a:xfrm>
            <a:off x="7987914" y="1665432"/>
            <a:ext cx="3549370" cy="923330"/>
          </a:xfrm>
          <a:prstGeom prst="rect">
            <a:avLst/>
          </a:prstGeom>
          <a:noFill/>
        </p:spPr>
        <p:txBody>
          <a:bodyPr wrap="none" rtlCol="0">
            <a:spAutoFit/>
          </a:bodyPr>
          <a:lstStyle/>
          <a:p>
            <a:r>
              <a:rPr lang="en-US" dirty="0"/>
              <a:t>4 launch sites are shown in the map</a:t>
            </a:r>
          </a:p>
          <a:p>
            <a:endParaRPr lang="en-US" dirty="0"/>
          </a:p>
          <a:p>
            <a:endParaRPr lang="en-US" dirty="0"/>
          </a:p>
        </p:txBody>
      </p:sp>
      <p:pic>
        <p:nvPicPr>
          <p:cNvPr id="10" name="Picture 9" descr="Table&#10;&#10;Description automatically generated">
            <a:extLst>
              <a:ext uri="{FF2B5EF4-FFF2-40B4-BE49-F238E27FC236}">
                <a16:creationId xmlns:a16="http://schemas.microsoft.com/office/drawing/2014/main" id="{0E481E18-5CA9-F241-A2AA-EF6CB9273A1A}"/>
              </a:ext>
            </a:extLst>
          </p:cNvPr>
          <p:cNvPicPr>
            <a:picLocks noChangeAspect="1"/>
          </p:cNvPicPr>
          <p:nvPr/>
        </p:nvPicPr>
        <p:blipFill>
          <a:blip r:embed="rId4"/>
          <a:stretch>
            <a:fillRect/>
          </a:stretch>
        </p:blipFill>
        <p:spPr>
          <a:xfrm>
            <a:off x="7940149" y="2514600"/>
            <a:ext cx="3644900" cy="182880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descr="Map&#10;&#10;Description automatically generated">
            <a:extLst>
              <a:ext uri="{FF2B5EF4-FFF2-40B4-BE49-F238E27FC236}">
                <a16:creationId xmlns:a16="http://schemas.microsoft.com/office/drawing/2014/main" id="{04286C26-DEB6-CF44-B21E-418DFC8A9CE3}"/>
              </a:ext>
            </a:extLst>
          </p:cNvPr>
          <p:cNvPicPr>
            <a:picLocks noGrp="1" noChangeAspect="1"/>
          </p:cNvPicPr>
          <p:nvPr>
            <p:ph idx="4294967295"/>
          </p:nvPr>
        </p:nvPicPr>
        <p:blipFill>
          <a:blip r:embed="rId3"/>
          <a:stretch>
            <a:fillRect/>
          </a:stretch>
        </p:blipFill>
        <p:spPr>
          <a:xfrm>
            <a:off x="770011" y="1510315"/>
            <a:ext cx="6742745" cy="4018126"/>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with Success and Failure Launches for each site</a:t>
            </a:r>
          </a:p>
        </p:txBody>
      </p:sp>
      <p:sp>
        <p:nvSpPr>
          <p:cNvPr id="6" name="TextBox 5">
            <a:extLst>
              <a:ext uri="{FF2B5EF4-FFF2-40B4-BE49-F238E27FC236}">
                <a16:creationId xmlns:a16="http://schemas.microsoft.com/office/drawing/2014/main" id="{53A27390-1696-254C-8380-0AA948B9930E}"/>
              </a:ext>
            </a:extLst>
          </p:cNvPr>
          <p:cNvSpPr txBox="1"/>
          <p:nvPr/>
        </p:nvSpPr>
        <p:spPr>
          <a:xfrm>
            <a:off x="7840718" y="1702675"/>
            <a:ext cx="2921876" cy="2031325"/>
          </a:xfrm>
          <a:prstGeom prst="rect">
            <a:avLst/>
          </a:prstGeom>
          <a:noFill/>
        </p:spPr>
        <p:txBody>
          <a:bodyPr wrap="square" rtlCol="0">
            <a:spAutoFit/>
          </a:bodyPr>
          <a:lstStyle/>
          <a:p>
            <a:r>
              <a:rPr lang="en-US" dirty="0"/>
              <a:t>Show success and failure launches for each site. For example, in site VAFB_SLC_4E, there are 4 success launches appeared in green and 6 failures shown in red</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F3AE5B94-290D-0C46-BD99-85B5B006EFDA}"/>
              </a:ext>
            </a:extLst>
          </p:cNvPr>
          <p:cNvPicPr>
            <a:picLocks noGrp="1" noChangeAspect="1"/>
          </p:cNvPicPr>
          <p:nvPr>
            <p:ph idx="4294967295"/>
          </p:nvPr>
        </p:nvPicPr>
        <p:blipFill>
          <a:blip r:embed="rId3"/>
          <a:srcRect/>
          <a:stretch/>
        </p:blipFill>
        <p:spPr>
          <a:xfrm>
            <a:off x="770011" y="1723785"/>
            <a:ext cx="6285489" cy="2942808"/>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between a launch site and its proximities</a:t>
            </a:r>
          </a:p>
        </p:txBody>
      </p:sp>
      <p:sp>
        <p:nvSpPr>
          <p:cNvPr id="12" name="TextBox 11">
            <a:extLst>
              <a:ext uri="{FF2B5EF4-FFF2-40B4-BE49-F238E27FC236}">
                <a16:creationId xmlns:a16="http://schemas.microsoft.com/office/drawing/2014/main" id="{026B66D1-B312-9945-A348-3AE2CF44251E}"/>
              </a:ext>
            </a:extLst>
          </p:cNvPr>
          <p:cNvSpPr txBox="1"/>
          <p:nvPr/>
        </p:nvSpPr>
        <p:spPr>
          <a:xfrm>
            <a:off x="7662041" y="2196662"/>
            <a:ext cx="3384331" cy="646331"/>
          </a:xfrm>
          <a:prstGeom prst="rect">
            <a:avLst/>
          </a:prstGeom>
          <a:noFill/>
        </p:spPr>
        <p:txBody>
          <a:bodyPr wrap="square" rtlCol="0">
            <a:spAutoFit/>
          </a:bodyPr>
          <a:lstStyle/>
          <a:p>
            <a:r>
              <a:rPr lang="en-US" dirty="0"/>
              <a:t>Distance from CCAFS_SLC_40 to the coastline is 0.9 km</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pic>
        <p:nvPicPr>
          <p:cNvPr id="4" name="Content Placeholder 3" descr="Chart, pie chart&#10;&#10;Description automatically generated">
            <a:extLst>
              <a:ext uri="{FF2B5EF4-FFF2-40B4-BE49-F238E27FC236}">
                <a16:creationId xmlns:a16="http://schemas.microsoft.com/office/drawing/2014/main" id="{E40910D8-4E9A-164E-A0BC-433A688ADC90}"/>
              </a:ext>
            </a:extLst>
          </p:cNvPr>
          <p:cNvPicPr>
            <a:picLocks noGrp="1" noChangeAspect="1"/>
          </p:cNvPicPr>
          <p:nvPr>
            <p:ph idx="4294967295"/>
          </p:nvPr>
        </p:nvPicPr>
        <p:blipFill>
          <a:blip r:embed="rId3"/>
          <a:stretch>
            <a:fillRect/>
          </a:stretch>
        </p:blipFill>
        <p:spPr>
          <a:xfrm>
            <a:off x="1820972" y="1470384"/>
            <a:ext cx="7701171" cy="2870389"/>
          </a:xfrm>
          <a:prstGeom prst="rect">
            <a:avLst/>
          </a:prstGeom>
        </p:spPr>
      </p:pic>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of Total Success Launches for all Sites</a:t>
            </a:r>
          </a:p>
        </p:txBody>
      </p:sp>
      <p:sp>
        <p:nvSpPr>
          <p:cNvPr id="6" name="TextBox 5">
            <a:extLst>
              <a:ext uri="{FF2B5EF4-FFF2-40B4-BE49-F238E27FC236}">
                <a16:creationId xmlns:a16="http://schemas.microsoft.com/office/drawing/2014/main" id="{4CC3F015-7358-C244-8FCC-754BDFF12967}"/>
              </a:ext>
            </a:extLst>
          </p:cNvPr>
          <p:cNvSpPr txBox="1"/>
          <p:nvPr/>
        </p:nvSpPr>
        <p:spPr>
          <a:xfrm>
            <a:off x="1062410" y="4813841"/>
            <a:ext cx="9854685" cy="369332"/>
          </a:xfrm>
          <a:prstGeom prst="rect">
            <a:avLst/>
          </a:prstGeom>
          <a:noFill/>
        </p:spPr>
        <p:txBody>
          <a:bodyPr wrap="none" rtlCol="0">
            <a:spAutoFit/>
          </a:bodyPr>
          <a:lstStyle/>
          <a:p>
            <a:r>
              <a:rPr lang="en-US" dirty="0"/>
              <a:t>CCAFS LC-40 has a highest number of successful launches while CCAFS SLC-40 has a lowest number one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504604"/>
            <a:ext cx="8534438" cy="46385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Falcon 9 rocket launches cost only 62 million dollars while others cost upward of 165 million dollars each due to the </a:t>
            </a:r>
            <a:r>
              <a:rPr lang="en-IE" sz="22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reusability</a:t>
            </a:r>
            <a:r>
              <a:rPr lang="en-US" sz="2200" dirty="0">
                <a:solidFill>
                  <a:schemeClr val="accent3">
                    <a:lumMod val="25000"/>
                  </a:schemeClr>
                </a:solidFill>
                <a:latin typeface="Abadi" panose="020B0604020104020204" pitchFamily="34" charset="0"/>
              </a:rPr>
              <a:t> of the first stage of SpaceX. </a:t>
            </a:r>
          </a:p>
          <a:p>
            <a:pPr>
              <a:spcBef>
                <a:spcPts val="1400"/>
              </a:spcBef>
            </a:pPr>
            <a:r>
              <a:rPr lang="en-US" sz="2200" dirty="0">
                <a:solidFill>
                  <a:schemeClr val="accent3">
                    <a:lumMod val="25000"/>
                  </a:schemeClr>
                </a:solidFill>
                <a:latin typeface="Abadi" panose="020B0604020104020204" pitchFamily="34" charset="0"/>
              </a:rPr>
              <a:t>The aim of this project is to</a:t>
            </a:r>
          </a:p>
          <a:p>
            <a:pPr lvl="1">
              <a:spcBef>
                <a:spcPts val="1400"/>
              </a:spcBef>
            </a:pPr>
            <a:r>
              <a:rPr lang="en-US" sz="1800" dirty="0">
                <a:solidFill>
                  <a:schemeClr val="accent3">
                    <a:lumMod val="25000"/>
                  </a:schemeClr>
                </a:solidFill>
                <a:latin typeface="Abadi" panose="020B0604020104020204" pitchFamily="34" charset="0"/>
              </a:rPr>
              <a:t>Determine if the first launch of SpaceX will land successfully</a:t>
            </a:r>
          </a:p>
          <a:p>
            <a:pPr lvl="1">
              <a:spcBef>
                <a:spcPts val="1400"/>
              </a:spcBef>
            </a:pPr>
            <a:r>
              <a:rPr lang="en-US" sz="1800" dirty="0">
                <a:solidFill>
                  <a:schemeClr val="accent3">
                    <a:lumMod val="25000"/>
                  </a:schemeClr>
                </a:solidFill>
                <a:latin typeface="Abadi" panose="020B0604020104020204" pitchFamily="34" charset="0"/>
              </a:rPr>
              <a:t>Find out the price of each launch</a:t>
            </a:r>
            <a:endParaRPr lang="en-IE"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pic>
        <p:nvPicPr>
          <p:cNvPr id="4" name="Content Placeholder 3" descr="Chart, pie chart&#10;&#10;Description automatically generated">
            <a:extLst>
              <a:ext uri="{FF2B5EF4-FFF2-40B4-BE49-F238E27FC236}">
                <a16:creationId xmlns:a16="http://schemas.microsoft.com/office/drawing/2014/main" id="{DFBFE68C-D1BE-3246-9ACF-8588CD568C32}"/>
              </a:ext>
            </a:extLst>
          </p:cNvPr>
          <p:cNvPicPr>
            <a:picLocks noGrp="1" noChangeAspect="1"/>
          </p:cNvPicPr>
          <p:nvPr>
            <p:ph idx="4294967295"/>
          </p:nvPr>
        </p:nvPicPr>
        <p:blipFill>
          <a:blip r:embed="rId3"/>
          <a:stretch>
            <a:fillRect/>
          </a:stretch>
        </p:blipFill>
        <p:spPr>
          <a:xfrm>
            <a:off x="1458640" y="1508435"/>
            <a:ext cx="8925582" cy="3288372"/>
          </a:xfrm>
          <a:prstGeom prst="rect">
            <a:avLst/>
          </a:prstGeom>
        </p:spPr>
      </p:pic>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of Total success launches for each site</a:t>
            </a:r>
          </a:p>
        </p:txBody>
      </p:sp>
      <p:sp>
        <p:nvSpPr>
          <p:cNvPr id="6" name="TextBox 5">
            <a:extLst>
              <a:ext uri="{FF2B5EF4-FFF2-40B4-BE49-F238E27FC236}">
                <a16:creationId xmlns:a16="http://schemas.microsoft.com/office/drawing/2014/main" id="{6D57295C-4D71-2144-93B7-1506A6944AE7}"/>
              </a:ext>
            </a:extLst>
          </p:cNvPr>
          <p:cNvSpPr txBox="1"/>
          <p:nvPr/>
        </p:nvSpPr>
        <p:spPr>
          <a:xfrm>
            <a:off x="3711242" y="5349565"/>
            <a:ext cx="4420377" cy="369332"/>
          </a:xfrm>
          <a:prstGeom prst="rect">
            <a:avLst/>
          </a:prstGeom>
          <a:noFill/>
        </p:spPr>
        <p:txBody>
          <a:bodyPr wrap="none" rtlCol="0">
            <a:spAutoFit/>
          </a:bodyPr>
          <a:lstStyle/>
          <a:p>
            <a:r>
              <a:rPr lang="en-US" dirty="0"/>
              <a:t>At the site CCAFS LC-40, success rate is 73.1%</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pic>
        <p:nvPicPr>
          <p:cNvPr id="4" name="Content Placeholder 3" descr="A picture containing graphical user interface&#10;&#10;Description automatically generated">
            <a:extLst>
              <a:ext uri="{FF2B5EF4-FFF2-40B4-BE49-F238E27FC236}">
                <a16:creationId xmlns:a16="http://schemas.microsoft.com/office/drawing/2014/main" id="{B16992B0-33AE-2D48-B69C-A8FBB3CB5313}"/>
              </a:ext>
            </a:extLst>
          </p:cNvPr>
          <p:cNvPicPr>
            <a:picLocks noGrp="1" noChangeAspect="1"/>
          </p:cNvPicPr>
          <p:nvPr>
            <p:ph idx="4294967295"/>
          </p:nvPr>
        </p:nvPicPr>
        <p:blipFill>
          <a:blip r:embed="rId3"/>
          <a:stretch>
            <a:fillRect/>
          </a:stretch>
        </p:blipFill>
        <p:spPr>
          <a:xfrm>
            <a:off x="1558214" y="1609121"/>
            <a:ext cx="8121814" cy="2874881"/>
          </a:xfrm>
          <a:prstGeom prst="rect">
            <a:avLst/>
          </a:prstGeom>
        </p:spPr>
      </p:pic>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Scatter point plot of Payload vs Success Launch</a:t>
            </a:r>
          </a:p>
        </p:txBody>
      </p:sp>
      <p:sp>
        <p:nvSpPr>
          <p:cNvPr id="6" name="TextBox 5">
            <a:extLst>
              <a:ext uri="{FF2B5EF4-FFF2-40B4-BE49-F238E27FC236}">
                <a16:creationId xmlns:a16="http://schemas.microsoft.com/office/drawing/2014/main" id="{A3B124B8-8843-6040-B1C5-17FCA9FECFA7}"/>
              </a:ext>
            </a:extLst>
          </p:cNvPr>
          <p:cNvSpPr txBox="1"/>
          <p:nvPr/>
        </p:nvSpPr>
        <p:spPr>
          <a:xfrm>
            <a:off x="1328718" y="4999048"/>
            <a:ext cx="8906797" cy="369332"/>
          </a:xfrm>
          <a:prstGeom prst="rect">
            <a:avLst/>
          </a:prstGeom>
          <a:noFill/>
        </p:spPr>
        <p:txBody>
          <a:bodyPr wrap="none" rtlCol="0">
            <a:spAutoFit/>
          </a:bodyPr>
          <a:lstStyle/>
          <a:p>
            <a:r>
              <a:rPr lang="en-US" dirty="0"/>
              <a:t>At CCAFS LC-40, payload from 2000 kg with Booster version FT has the most success launches</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834352" y="1523206"/>
            <a:ext cx="4565368"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decision tree model has the highest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descr="Chart, bar chart&#10;&#10;Description automatically generated">
            <a:extLst>
              <a:ext uri="{FF2B5EF4-FFF2-40B4-BE49-F238E27FC236}">
                <a16:creationId xmlns:a16="http://schemas.microsoft.com/office/drawing/2014/main" id="{22BD41F5-B216-1743-A688-A70D00C3367F}"/>
              </a:ext>
            </a:extLst>
          </p:cNvPr>
          <p:cNvPicPr>
            <a:picLocks noChangeAspect="1"/>
          </p:cNvPicPr>
          <p:nvPr/>
        </p:nvPicPr>
        <p:blipFill>
          <a:blip r:embed="rId3"/>
          <a:stretch>
            <a:fillRect/>
          </a:stretch>
        </p:blipFill>
        <p:spPr>
          <a:xfrm>
            <a:off x="792280" y="1445191"/>
            <a:ext cx="5835869" cy="432184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Graphical user interface, application&#10;&#10;Description automatically generated with medium confidence">
            <a:extLst>
              <a:ext uri="{FF2B5EF4-FFF2-40B4-BE49-F238E27FC236}">
                <a16:creationId xmlns:a16="http://schemas.microsoft.com/office/drawing/2014/main" id="{C1C1E33D-5BBD-F24F-9551-F25CE4EBB70F}"/>
              </a:ext>
            </a:extLst>
          </p:cNvPr>
          <p:cNvPicPr>
            <a:picLocks noChangeAspect="1"/>
          </p:cNvPicPr>
          <p:nvPr/>
        </p:nvPicPr>
        <p:blipFill>
          <a:blip r:embed="rId3"/>
          <a:stretch>
            <a:fillRect/>
          </a:stretch>
        </p:blipFill>
        <p:spPr>
          <a:xfrm>
            <a:off x="923159" y="1566917"/>
            <a:ext cx="4775200" cy="3556000"/>
          </a:xfrm>
          <a:prstGeom prst="rect">
            <a:avLst/>
          </a:prstGeom>
        </p:spPr>
      </p:pic>
      <p:sp>
        <p:nvSpPr>
          <p:cNvPr id="6" name="TextBox 5">
            <a:extLst>
              <a:ext uri="{FF2B5EF4-FFF2-40B4-BE49-F238E27FC236}">
                <a16:creationId xmlns:a16="http://schemas.microsoft.com/office/drawing/2014/main" id="{8B662AE4-AB96-324C-A900-7AA754161501}"/>
              </a:ext>
            </a:extLst>
          </p:cNvPr>
          <p:cNvSpPr txBox="1"/>
          <p:nvPr/>
        </p:nvSpPr>
        <p:spPr>
          <a:xfrm>
            <a:off x="6147749" y="2421587"/>
            <a:ext cx="5181600" cy="646331"/>
          </a:xfrm>
          <a:prstGeom prst="rect">
            <a:avLst/>
          </a:prstGeom>
          <a:noFill/>
        </p:spPr>
        <p:txBody>
          <a:bodyPr wrap="square" rtlCol="0">
            <a:spAutoFit/>
          </a:bodyPr>
          <a:lstStyle/>
          <a:p>
            <a:r>
              <a:rPr lang="en-US" dirty="0"/>
              <a:t>Decision tree can distinguish between the different classes.  The major problem is false positives.</a:t>
            </a: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34028" y="1674235"/>
            <a:ext cx="9246348" cy="4351338"/>
          </a:xfrm>
          <a:prstGeom prst="rect">
            <a:avLst/>
          </a:prstGeom>
        </p:spPr>
        <p:txBody>
          <a:bodyPr>
            <a:normAutofit/>
          </a:bodyPr>
          <a:lstStyle/>
          <a:p>
            <a:pPr>
              <a:lnSpc>
                <a:spcPct val="100000"/>
              </a:lnSpc>
              <a:spcBef>
                <a:spcPts val="1400"/>
              </a:spcBef>
            </a:pPr>
            <a:r>
              <a:rPr lang="en-US" sz="2400" dirty="0"/>
              <a:t>Launch Site, Payload, Booster version have an effect on the successful/failure launch.</a:t>
            </a:r>
          </a:p>
          <a:p>
            <a:pPr>
              <a:lnSpc>
                <a:spcPct val="100000"/>
              </a:lnSpc>
              <a:spcBef>
                <a:spcPts val="1400"/>
              </a:spcBef>
            </a:pPr>
            <a:r>
              <a:rPr lang="en-US" sz="2400" dirty="0"/>
              <a:t>CCAFS LC-40 has the largest successful launches</a:t>
            </a:r>
          </a:p>
          <a:p>
            <a:pPr>
              <a:lnSpc>
                <a:spcPct val="100000"/>
              </a:lnSpc>
              <a:spcBef>
                <a:spcPts val="1400"/>
              </a:spcBef>
            </a:pPr>
            <a:r>
              <a:rPr lang="en-US" sz="2400" dirty="0">
                <a:solidFill>
                  <a:schemeClr val="accent3">
                    <a:lumMod val="25000"/>
                  </a:schemeClr>
                </a:solidFill>
                <a:latin typeface="Abadi" panose="020B0604020104020204" pitchFamily="34" charset="0"/>
              </a:rPr>
              <a:t>KSC LC-39 has the highest successful rate</a:t>
            </a:r>
          </a:p>
          <a:p>
            <a:pPr>
              <a:lnSpc>
                <a:spcPct val="100000"/>
              </a:lnSpc>
              <a:spcBef>
                <a:spcPts val="1400"/>
              </a:spcBef>
            </a:pPr>
            <a:r>
              <a:rPr lang="en-US" sz="2400" dirty="0">
                <a:solidFill>
                  <a:schemeClr val="accent3">
                    <a:lumMod val="25000"/>
                  </a:schemeClr>
                </a:solidFill>
                <a:latin typeface="Abadi" panose="020B0604020104020204" pitchFamily="34" charset="0"/>
              </a:rPr>
              <a:t>Landing on ground pad has the highest chance to be successful </a:t>
            </a:r>
          </a:p>
          <a:p>
            <a:pPr>
              <a:lnSpc>
                <a:spcPct val="100000"/>
              </a:lnSpc>
              <a:spcBef>
                <a:spcPts val="1400"/>
              </a:spcBef>
            </a:pPr>
            <a:r>
              <a:rPr lang="en-US" sz="2200" dirty="0">
                <a:solidFill>
                  <a:schemeClr val="accent3">
                    <a:lumMod val="25000"/>
                  </a:schemeClr>
                </a:solidFill>
                <a:latin typeface="Abadi" panose="020B0604020104020204" pitchFamily="34" charset="0"/>
              </a:rPr>
              <a:t>Payload range (2000, 5200) with FT and B4 version has the highest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The classification model with decision tree give the best performance</a:t>
            </a:r>
          </a:p>
          <a:p>
            <a:pPr>
              <a:lnSpc>
                <a:spcPct val="100000"/>
              </a:lnSpc>
              <a:spcBef>
                <a:spcPts val="1400"/>
              </a:spcBef>
            </a:pPr>
            <a:r>
              <a:rPr lang="en-US" sz="2200" dirty="0">
                <a:solidFill>
                  <a:schemeClr val="accent3">
                    <a:lumMod val="25000"/>
                  </a:schemeClr>
                </a:solidFill>
                <a:latin typeface="Abadi" panose="020B0604020104020204" pitchFamily="34" charset="0"/>
              </a:rPr>
              <a:t>The test accuracy for all algorithms are the same at 83%</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3" name="Picture 2" descr="Text&#10;&#10;Description automatically generated">
            <a:extLst>
              <a:ext uri="{FF2B5EF4-FFF2-40B4-BE49-F238E27FC236}">
                <a16:creationId xmlns:a16="http://schemas.microsoft.com/office/drawing/2014/main" id="{972F27A9-97CD-414A-A97E-7C14F9441800}"/>
              </a:ext>
            </a:extLst>
          </p:cNvPr>
          <p:cNvPicPr>
            <a:picLocks noChangeAspect="1"/>
          </p:cNvPicPr>
          <p:nvPr/>
        </p:nvPicPr>
        <p:blipFill>
          <a:blip r:embed="rId4"/>
          <a:stretch>
            <a:fillRect/>
          </a:stretch>
        </p:blipFill>
        <p:spPr>
          <a:xfrm>
            <a:off x="770011" y="1290662"/>
            <a:ext cx="7577959" cy="1900380"/>
          </a:xfrm>
          <a:prstGeom prst="rect">
            <a:avLst/>
          </a:prstGeom>
        </p:spPr>
      </p:pic>
      <p:pic>
        <p:nvPicPr>
          <p:cNvPr id="7" name="Picture 6" descr="Graphical user interface, text&#10;&#10;Description automatically generated">
            <a:extLst>
              <a:ext uri="{FF2B5EF4-FFF2-40B4-BE49-F238E27FC236}">
                <a16:creationId xmlns:a16="http://schemas.microsoft.com/office/drawing/2014/main" id="{CC0502FE-BE2E-BD49-992E-5198705DD696}"/>
              </a:ext>
            </a:extLst>
          </p:cNvPr>
          <p:cNvPicPr>
            <a:picLocks noChangeAspect="1"/>
          </p:cNvPicPr>
          <p:nvPr/>
        </p:nvPicPr>
        <p:blipFill>
          <a:blip r:embed="rId5"/>
          <a:stretch>
            <a:fillRect/>
          </a:stretch>
        </p:blipFill>
        <p:spPr>
          <a:xfrm>
            <a:off x="736763" y="3567826"/>
            <a:ext cx="7611207" cy="2033072"/>
          </a:xfrm>
          <a:prstGeom prst="rect">
            <a:avLst/>
          </a:prstGeom>
        </p:spPr>
      </p:pic>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34028" y="1379989"/>
            <a:ext cx="10104817" cy="493936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800"/>
              </a:spcBef>
            </a:pPr>
            <a:r>
              <a:rPr lang="en-US" sz="7200" dirty="0">
                <a:solidFill>
                  <a:schemeClr val="accent3">
                    <a:lumMod val="25000"/>
                  </a:schemeClr>
                </a:solidFill>
                <a:latin typeface="Abadi"/>
              </a:rPr>
              <a:t>Data collection methodology:</a:t>
            </a:r>
          </a:p>
          <a:p>
            <a:pPr lvl="1">
              <a:lnSpc>
                <a:spcPct val="120000"/>
              </a:lnSpc>
              <a:spcBef>
                <a:spcPts val="200"/>
              </a:spcBef>
            </a:pPr>
            <a:r>
              <a:rPr lang="en-US" sz="5600" dirty="0">
                <a:solidFill>
                  <a:schemeClr val="bg2">
                    <a:lumMod val="50000"/>
                  </a:schemeClr>
                </a:solidFill>
                <a:latin typeface="Abadi"/>
              </a:rPr>
              <a:t>SpaceX Rest API: https//</a:t>
            </a:r>
            <a:r>
              <a:rPr lang="en-US" sz="5600" dirty="0" err="1">
                <a:solidFill>
                  <a:schemeClr val="bg2">
                    <a:lumMod val="50000"/>
                  </a:schemeClr>
                </a:solidFill>
                <a:latin typeface="Abadi"/>
              </a:rPr>
              <a:t>api.spacexdata.com</a:t>
            </a:r>
            <a:r>
              <a:rPr lang="en-US" sz="5600" dirty="0">
                <a:solidFill>
                  <a:schemeClr val="bg2">
                    <a:lumMod val="50000"/>
                  </a:schemeClr>
                </a:solidFill>
                <a:latin typeface="Abadi"/>
              </a:rPr>
              <a:t>/v4/launches/past</a:t>
            </a:r>
          </a:p>
          <a:p>
            <a:pPr lvl="1">
              <a:lnSpc>
                <a:spcPct val="120000"/>
              </a:lnSpc>
              <a:spcBef>
                <a:spcPts val="200"/>
              </a:spcBef>
            </a:pPr>
            <a:r>
              <a:rPr lang="en-US" sz="5600" dirty="0">
                <a:solidFill>
                  <a:schemeClr val="bg2">
                    <a:lumMod val="50000"/>
                  </a:schemeClr>
                </a:solidFill>
                <a:latin typeface="Abadi"/>
              </a:rPr>
              <a:t>Records HTML table from </a:t>
            </a:r>
            <a:r>
              <a:rPr lang="en-IE" sz="5600" dirty="0">
                <a:solidFill>
                  <a:schemeClr val="bg2">
                    <a:lumMod val="50000"/>
                  </a:schemeClr>
                </a:solidFill>
                <a:latin typeface="Abadi"/>
              </a:rPr>
              <a:t>the List of Falcon 9 and Falcon Heavy launches </a:t>
            </a:r>
            <a:r>
              <a:rPr lang="en-IE" sz="5600" dirty="0" err="1">
                <a:solidFill>
                  <a:schemeClr val="bg2">
                    <a:lumMod val="50000"/>
                  </a:schemeClr>
                </a:solidFill>
                <a:latin typeface="Abadi"/>
              </a:rPr>
              <a:t>Wikipage</a:t>
            </a:r>
            <a:r>
              <a:rPr lang="en-IE" sz="5600" dirty="0">
                <a:solidFill>
                  <a:schemeClr val="bg2">
                    <a:lumMod val="50000"/>
                  </a:schemeClr>
                </a:solidFill>
                <a:latin typeface="Abadi"/>
              </a:rPr>
              <a:t> updated on 9th June 2021</a:t>
            </a:r>
            <a:r>
              <a:rPr lang="en-US" sz="5600" dirty="0">
                <a:solidFill>
                  <a:schemeClr val="bg2">
                    <a:lumMod val="50000"/>
                  </a:schemeClr>
                </a:solidFill>
                <a:latin typeface="Abadi"/>
              </a:rPr>
              <a:t>  </a:t>
            </a:r>
          </a:p>
          <a:p>
            <a:pPr>
              <a:lnSpc>
                <a:spcPct val="120000"/>
              </a:lnSpc>
              <a:spcBef>
                <a:spcPts val="800"/>
              </a:spcBef>
            </a:pPr>
            <a:r>
              <a:rPr lang="en-US" sz="7200" dirty="0">
                <a:solidFill>
                  <a:schemeClr val="accent3">
                    <a:lumMod val="25000"/>
                  </a:schemeClr>
                </a:solidFill>
                <a:latin typeface="Abadi"/>
              </a:rPr>
              <a:t>Perform data wrangling</a:t>
            </a:r>
          </a:p>
          <a:p>
            <a:pPr lvl="1">
              <a:lnSpc>
                <a:spcPct val="120000"/>
              </a:lnSpc>
              <a:spcBef>
                <a:spcPts val="200"/>
              </a:spcBef>
            </a:pPr>
            <a:r>
              <a:rPr lang="en-US" sz="5600" dirty="0">
                <a:solidFill>
                  <a:schemeClr val="bg2">
                    <a:lumMod val="50000"/>
                  </a:schemeClr>
                </a:solidFill>
                <a:latin typeface="Abadi"/>
              </a:rPr>
              <a:t>Identify and handling the missing values</a:t>
            </a:r>
          </a:p>
          <a:p>
            <a:pPr lvl="1">
              <a:lnSpc>
                <a:spcPct val="120000"/>
              </a:lnSpc>
              <a:spcBef>
                <a:spcPts val="200"/>
              </a:spcBef>
            </a:pPr>
            <a:r>
              <a:rPr lang="en-US" sz="5600" dirty="0">
                <a:solidFill>
                  <a:schemeClr val="bg2">
                    <a:lumMod val="50000"/>
                  </a:schemeClr>
                </a:solidFill>
                <a:latin typeface="Abadi"/>
              </a:rPr>
              <a:t>Identify which columns are categorical and convert them to numerical</a:t>
            </a:r>
          </a:p>
          <a:p>
            <a:pPr lvl="1">
              <a:lnSpc>
                <a:spcPct val="120000"/>
              </a:lnSpc>
              <a:spcBef>
                <a:spcPts val="200"/>
              </a:spcBef>
            </a:pPr>
            <a:r>
              <a:rPr lang="en-US" sz="5600" dirty="0">
                <a:solidFill>
                  <a:schemeClr val="bg2">
                    <a:lumMod val="50000"/>
                  </a:schemeClr>
                </a:solidFill>
                <a:latin typeface="Abadi"/>
              </a:rPr>
              <a:t>Identify types of outcome and then based on that adding the new column “class” with 1 is successful landing and 0 is fail one. It is used as training labels</a:t>
            </a:r>
          </a:p>
          <a:p>
            <a:pPr>
              <a:lnSpc>
                <a:spcPct val="120000"/>
              </a:lnSpc>
              <a:spcBef>
                <a:spcPts val="800"/>
              </a:spcBef>
            </a:pPr>
            <a:r>
              <a:rPr lang="en-US" sz="7200" dirty="0">
                <a:solidFill>
                  <a:schemeClr val="accent3">
                    <a:lumMod val="25000"/>
                  </a:schemeClr>
                </a:solidFill>
                <a:latin typeface="Abadi"/>
              </a:rPr>
              <a:t>Perform exploratory data analysis (EDA) using visualization and SQL</a:t>
            </a:r>
          </a:p>
          <a:p>
            <a:pPr>
              <a:lnSpc>
                <a:spcPct val="120000"/>
              </a:lnSpc>
              <a:spcBef>
                <a:spcPts val="800"/>
              </a:spcBef>
            </a:pPr>
            <a:r>
              <a:rPr lang="en-US" sz="7200" dirty="0">
                <a:solidFill>
                  <a:schemeClr val="accent3">
                    <a:lumMod val="25000"/>
                  </a:schemeClr>
                </a:solidFill>
                <a:latin typeface="Abadi"/>
              </a:rPr>
              <a:t>Perform interactive visual analytics using Folium and </a:t>
            </a:r>
            <a:r>
              <a:rPr lang="en-US" sz="7200" dirty="0" err="1">
                <a:solidFill>
                  <a:schemeClr val="accent3">
                    <a:lumMod val="25000"/>
                  </a:schemeClr>
                </a:solidFill>
                <a:latin typeface="Abadi"/>
              </a:rPr>
              <a:t>Plotly</a:t>
            </a:r>
            <a:r>
              <a:rPr lang="en-US" sz="7200" dirty="0">
                <a:solidFill>
                  <a:schemeClr val="accent3">
                    <a:lumMod val="25000"/>
                  </a:schemeClr>
                </a:solidFill>
                <a:latin typeface="Abadi"/>
              </a:rPr>
              <a:t> Dash</a:t>
            </a:r>
          </a:p>
          <a:p>
            <a:pPr>
              <a:lnSpc>
                <a:spcPct val="120000"/>
              </a:lnSpc>
              <a:spcBef>
                <a:spcPts val="800"/>
              </a:spcBef>
            </a:pPr>
            <a:r>
              <a:rPr lang="en-US" sz="7200" dirty="0">
                <a:solidFill>
                  <a:schemeClr val="accent3">
                    <a:lumMod val="25000"/>
                  </a:schemeClr>
                </a:solidFill>
                <a:latin typeface="Abadi"/>
              </a:rPr>
              <a:t>Perform predictive analysis using classification models</a:t>
            </a:r>
          </a:p>
          <a:p>
            <a:pPr lvl="1">
              <a:lnSpc>
                <a:spcPct val="120000"/>
              </a:lnSpc>
              <a:spcBef>
                <a:spcPts val="200"/>
              </a:spcBef>
            </a:pPr>
            <a:r>
              <a:rPr lang="en-US" sz="5600" dirty="0">
                <a:solidFill>
                  <a:schemeClr val="bg2">
                    <a:lumMod val="50000"/>
                  </a:schemeClr>
                </a:solidFill>
                <a:latin typeface="Abadi"/>
              </a:rPr>
              <a:t>Create a </a:t>
            </a:r>
            <a:r>
              <a:rPr lang="en-US" sz="5600" dirty="0" err="1">
                <a:solidFill>
                  <a:schemeClr val="bg2">
                    <a:lumMod val="50000"/>
                  </a:schemeClr>
                </a:solidFill>
                <a:latin typeface="Abadi"/>
              </a:rPr>
              <a:t>colun</a:t>
            </a:r>
            <a:r>
              <a:rPr lang="en-US" sz="5600" dirty="0">
                <a:solidFill>
                  <a:schemeClr val="bg2">
                    <a:lumMod val="50000"/>
                  </a:schemeClr>
                </a:solidFill>
                <a:latin typeface="Abadi"/>
              </a:rPr>
              <a:t> for the class (labels)</a:t>
            </a:r>
          </a:p>
          <a:p>
            <a:pPr lvl="1">
              <a:lnSpc>
                <a:spcPct val="120000"/>
              </a:lnSpc>
              <a:spcBef>
                <a:spcPts val="200"/>
              </a:spcBef>
            </a:pPr>
            <a:r>
              <a:rPr lang="en-US" sz="5600" dirty="0">
                <a:solidFill>
                  <a:schemeClr val="bg2">
                    <a:lumMod val="50000"/>
                  </a:schemeClr>
                </a:solidFill>
                <a:latin typeface="Abadi"/>
              </a:rPr>
              <a:t>Standardize the data</a:t>
            </a:r>
            <a:br>
              <a:rPr lang="en-US" sz="5600" dirty="0">
                <a:solidFill>
                  <a:schemeClr val="bg2">
                    <a:lumMod val="50000"/>
                  </a:schemeClr>
                </a:solidFill>
                <a:latin typeface="Abadi"/>
              </a:rPr>
            </a:br>
            <a:r>
              <a:rPr lang="en-US" sz="5600" dirty="0">
                <a:solidFill>
                  <a:schemeClr val="bg2">
                    <a:lumMod val="50000"/>
                  </a:schemeClr>
                </a:solidFill>
                <a:latin typeface="Abadi"/>
              </a:rPr>
              <a:t>Split dataset into training set and test set</a:t>
            </a:r>
          </a:p>
          <a:p>
            <a:pPr lvl="1">
              <a:lnSpc>
                <a:spcPct val="120000"/>
              </a:lnSpc>
              <a:spcBef>
                <a:spcPts val="200"/>
              </a:spcBef>
            </a:pPr>
            <a:r>
              <a:rPr lang="en-US" sz="5600" dirty="0">
                <a:solidFill>
                  <a:schemeClr val="bg2">
                    <a:lumMod val="50000"/>
                  </a:schemeClr>
                </a:solidFill>
                <a:latin typeface="Abadi"/>
              </a:rPr>
              <a:t>Use </a:t>
            </a:r>
            <a:r>
              <a:rPr lang="en-US" sz="5600" dirty="0" err="1">
                <a:solidFill>
                  <a:schemeClr val="bg2">
                    <a:lumMod val="50000"/>
                  </a:schemeClr>
                </a:solidFill>
                <a:latin typeface="Abadi"/>
              </a:rPr>
              <a:t>GridSearchCV</a:t>
            </a:r>
            <a:r>
              <a:rPr lang="en-US" sz="5600" dirty="0">
                <a:solidFill>
                  <a:schemeClr val="bg2">
                    <a:lumMod val="50000"/>
                  </a:schemeClr>
                </a:solidFill>
                <a:latin typeface="Abadi"/>
              </a:rPr>
              <a:t> to find the best hyperparameters for each algorithm and fit the model</a:t>
            </a:r>
          </a:p>
          <a:p>
            <a:pPr lvl="1">
              <a:lnSpc>
                <a:spcPct val="120000"/>
              </a:lnSpc>
              <a:spcBef>
                <a:spcPts val="200"/>
              </a:spcBef>
            </a:pPr>
            <a:r>
              <a:rPr lang="en-US" sz="5600" dirty="0">
                <a:solidFill>
                  <a:schemeClr val="bg2">
                    <a:lumMod val="50000"/>
                  </a:schemeClr>
                </a:solidFill>
                <a:latin typeface="Abadi"/>
              </a:rPr>
              <a:t>Use the method score to evaluate the model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API : </a:t>
            </a:r>
            <a:r>
              <a:rPr lang="en-US" sz="2400" dirty="0">
                <a:solidFill>
                  <a:schemeClr val="bg2">
                    <a:lumMod val="50000"/>
                  </a:schemeClr>
                </a:solidFill>
                <a:latin typeface="Abadi"/>
              </a:rPr>
              <a:t>https//</a:t>
            </a:r>
            <a:r>
              <a:rPr lang="en-US" sz="2400" dirty="0" err="1">
                <a:solidFill>
                  <a:schemeClr val="bg2">
                    <a:lumMod val="50000"/>
                  </a:schemeClr>
                </a:solidFill>
                <a:latin typeface="Abadi"/>
              </a:rPr>
              <a:t>api.spacexdata.com</a:t>
            </a:r>
            <a:r>
              <a:rPr lang="en-US" sz="2400" dirty="0">
                <a:solidFill>
                  <a:schemeClr val="bg2">
                    <a:lumMod val="50000"/>
                  </a:schemeClr>
                </a:solidFill>
                <a:latin typeface="Abadi"/>
              </a:rPr>
              <a:t>/v4/launches/past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err="1">
                <a:solidFill>
                  <a:schemeClr val="accent3">
                    <a:lumMod val="25000"/>
                  </a:schemeClr>
                </a:solidFill>
                <a:latin typeface="Abadi" panose="020B0604020104020204" pitchFamily="34" charset="0"/>
              </a:rPr>
              <a:t>Webscrapping</a:t>
            </a:r>
            <a:r>
              <a:rPr lang="en-US" sz="2200" dirty="0">
                <a:solidFill>
                  <a:schemeClr val="accent3">
                    <a:lumMod val="25000"/>
                  </a:schemeClr>
                </a:solidFill>
                <a:latin typeface="Abadi" panose="020B0604020104020204" pitchFamily="34" charset="0"/>
              </a:rPr>
              <a:t>: </a:t>
            </a:r>
            <a:r>
              <a:rPr lang="en-US" sz="2400" dirty="0">
                <a:solidFill>
                  <a:schemeClr val="bg2">
                    <a:lumMod val="50000"/>
                  </a:schemeClr>
                </a:solidFill>
                <a:latin typeface="Abadi"/>
              </a:rPr>
              <a:t>HTML table from </a:t>
            </a:r>
            <a:r>
              <a:rPr lang="en-IE" sz="2400" dirty="0">
                <a:solidFill>
                  <a:schemeClr val="bg2">
                    <a:lumMod val="50000"/>
                  </a:schemeClr>
                </a:solidFill>
                <a:latin typeface="Abadi"/>
              </a:rPr>
              <a:t>the List of Falcon 9 and Falcon Heavy launches </a:t>
            </a:r>
            <a:r>
              <a:rPr lang="en-IE" sz="2400" dirty="0" err="1">
                <a:solidFill>
                  <a:schemeClr val="bg2">
                    <a:lumMod val="50000"/>
                  </a:schemeClr>
                </a:solidFill>
                <a:latin typeface="Abadi"/>
              </a:rPr>
              <a:t>Wikipage</a:t>
            </a:r>
            <a:r>
              <a:rPr lang="en-IE" sz="2400" dirty="0">
                <a:solidFill>
                  <a:schemeClr val="bg2">
                    <a:lumMod val="50000"/>
                  </a:schemeClr>
                </a:solidFill>
                <a:latin typeface="Abadi"/>
              </a:rPr>
              <a:t> updated on 9th June 2021</a:t>
            </a:r>
            <a:endParaRPr lang="en-US" sz="2400" dirty="0">
              <a:solidFill>
                <a:schemeClr val="bg2">
                  <a:lumMod val="50000"/>
                </a:schemeClr>
              </a:solidFill>
              <a:latin typeface="Abadi"/>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6307" y="1559808"/>
            <a:ext cx="5275262" cy="4806058"/>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IE" sz="2400" dirty="0" err="1"/>
              <a:t>requests</a:t>
            </a:r>
            <a:r>
              <a:rPr lang="en-IE" dirty="0" err="1"/>
              <a:t>.</a:t>
            </a:r>
            <a:r>
              <a:rPr lang="en-IE" sz="2400" dirty="0" err="1"/>
              <a:t>get</a:t>
            </a:r>
            <a:r>
              <a:rPr lang="en-IE" sz="2400" dirty="0"/>
              <a:t>(</a:t>
            </a:r>
            <a:r>
              <a:rPr lang="en-IE" sz="2400" dirty="0" err="1"/>
              <a:t>spacex_url</a:t>
            </a:r>
            <a:r>
              <a:rPr lang="en-IE" sz="2400" dirty="0"/>
              <a:t>)</a:t>
            </a:r>
          </a:p>
          <a:p>
            <a:pPr>
              <a:lnSpc>
                <a:spcPct val="100000"/>
              </a:lnSpc>
              <a:spcBef>
                <a:spcPts val="1400"/>
              </a:spcBef>
            </a:pPr>
            <a:r>
              <a:rPr lang="en-IE" sz="2400" dirty="0" err="1"/>
              <a:t>requests</a:t>
            </a:r>
            <a:r>
              <a:rPr lang="en-IE" dirty="0" err="1"/>
              <a:t>.</a:t>
            </a:r>
            <a:r>
              <a:rPr lang="en-IE" sz="2400" dirty="0" err="1"/>
              <a:t>get</a:t>
            </a:r>
            <a:r>
              <a:rPr lang="en-IE" sz="2400" dirty="0"/>
              <a:t>(</a:t>
            </a:r>
            <a:r>
              <a:rPr lang="en-IE" dirty="0"/>
              <a:t>"https://</a:t>
            </a:r>
            <a:r>
              <a:rPr lang="en-IE" dirty="0" err="1"/>
              <a:t>api.spacexdata.com</a:t>
            </a:r>
            <a:r>
              <a:rPr lang="en-IE" dirty="0"/>
              <a:t>/v4/rockets/"+str</a:t>
            </a:r>
            <a:r>
              <a:rPr lang="en-IE" sz="2400" dirty="0"/>
              <a:t>(x))</a:t>
            </a:r>
          </a:p>
          <a:p>
            <a:pPr>
              <a:lnSpc>
                <a:spcPct val="100000"/>
              </a:lnSpc>
              <a:spcBef>
                <a:spcPts val="1400"/>
              </a:spcBef>
            </a:pPr>
            <a:r>
              <a:rPr lang="en-IE" sz="2400" dirty="0" err="1"/>
              <a:t>requests</a:t>
            </a:r>
            <a:r>
              <a:rPr lang="en-IE" dirty="0" err="1"/>
              <a:t>.</a:t>
            </a:r>
            <a:r>
              <a:rPr lang="en-IE" sz="2400" dirty="0" err="1"/>
              <a:t>get</a:t>
            </a:r>
            <a:r>
              <a:rPr lang="en-IE" sz="2400" dirty="0"/>
              <a:t>(</a:t>
            </a:r>
            <a:r>
              <a:rPr lang="en-IE" dirty="0"/>
              <a:t>"https://</a:t>
            </a:r>
            <a:r>
              <a:rPr lang="en-IE" dirty="0" err="1"/>
              <a:t>api.spacexdata.com</a:t>
            </a:r>
            <a:r>
              <a:rPr lang="en-IE" dirty="0"/>
              <a:t>/v4/launchpads/"+str</a:t>
            </a:r>
            <a:r>
              <a:rPr lang="en-IE" sz="2400" dirty="0"/>
              <a:t>(x))</a:t>
            </a:r>
          </a:p>
          <a:p>
            <a:pPr>
              <a:lnSpc>
                <a:spcPct val="100000"/>
              </a:lnSpc>
              <a:spcBef>
                <a:spcPts val="1400"/>
              </a:spcBef>
            </a:pPr>
            <a:r>
              <a:rPr lang="en-IE" sz="2400" dirty="0" err="1"/>
              <a:t>requests</a:t>
            </a:r>
            <a:r>
              <a:rPr lang="en-IE" dirty="0" err="1"/>
              <a:t>.</a:t>
            </a:r>
            <a:r>
              <a:rPr lang="en-IE" sz="2400" dirty="0" err="1"/>
              <a:t>get</a:t>
            </a:r>
            <a:r>
              <a:rPr lang="en-IE" sz="2400" dirty="0"/>
              <a:t>(</a:t>
            </a:r>
            <a:r>
              <a:rPr lang="en-IE" dirty="0"/>
              <a:t>"https://</a:t>
            </a:r>
            <a:r>
              <a:rPr lang="en-IE" dirty="0" err="1"/>
              <a:t>api.spacexdata.com</a:t>
            </a:r>
            <a:r>
              <a:rPr lang="en-IE" dirty="0"/>
              <a:t>/v4/payloads/"+</a:t>
            </a:r>
            <a:r>
              <a:rPr lang="en-IE" sz="2400" dirty="0"/>
              <a:t>load)</a:t>
            </a:r>
          </a:p>
          <a:p>
            <a:pPr>
              <a:lnSpc>
                <a:spcPct val="100000"/>
              </a:lnSpc>
              <a:spcBef>
                <a:spcPts val="1400"/>
              </a:spcBef>
            </a:pPr>
            <a:r>
              <a:rPr lang="en-IE" sz="2400" dirty="0" err="1"/>
              <a:t>requests</a:t>
            </a:r>
            <a:r>
              <a:rPr lang="en-IE" dirty="0" err="1"/>
              <a:t>.</a:t>
            </a:r>
            <a:r>
              <a:rPr lang="en-IE" sz="2400" dirty="0" err="1"/>
              <a:t>get</a:t>
            </a:r>
            <a:r>
              <a:rPr lang="en-IE" sz="2400" dirty="0"/>
              <a:t>(</a:t>
            </a:r>
            <a:r>
              <a:rPr lang="en-IE" dirty="0"/>
              <a:t>"https://</a:t>
            </a:r>
            <a:r>
              <a:rPr lang="en-IE" dirty="0" err="1"/>
              <a:t>api.spacexdata.com</a:t>
            </a:r>
            <a:r>
              <a:rPr lang="en-IE" dirty="0"/>
              <a:t>/v4/cores/"+</a:t>
            </a:r>
            <a:r>
              <a:rPr lang="en-IE" sz="2400" dirty="0"/>
              <a:t>core[</a:t>
            </a:r>
            <a:r>
              <a:rPr lang="en-IE" dirty="0"/>
              <a:t>'core'</a:t>
            </a:r>
            <a:r>
              <a:rPr lang="en-IE" sz="2400" dirty="0"/>
              <a:t>])</a:t>
            </a:r>
            <a:endParaRPr lang="en-US" sz="2200" dirty="0">
              <a:solidFill>
                <a:schemeClr val="accent3">
                  <a:lumMod val="25000"/>
                </a:schemeClr>
              </a:solidFill>
              <a:latin typeface="Abadi"/>
            </a:endParaRPr>
          </a:p>
          <a:p>
            <a:pPr>
              <a:lnSpc>
                <a:spcPct val="100000"/>
              </a:lnSpc>
              <a:spcBef>
                <a:spcPts val="1400"/>
              </a:spcBef>
            </a:pPr>
            <a:r>
              <a:rPr lang="en-US" dirty="0">
                <a:hlinkClick r:id="rId3"/>
              </a:rPr>
              <a:t>https://github.com/thuydan80/Data-Science-Capstone-Project/blob/main/Spacex-data-collection-api_Final.ipynb</a:t>
            </a:r>
            <a:r>
              <a:rPr lang="en-US" dirty="0"/>
              <a:t> </a:t>
            </a: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7" name="Group 6">
            <a:extLst>
              <a:ext uri="{FF2B5EF4-FFF2-40B4-BE49-F238E27FC236}">
                <a16:creationId xmlns:a16="http://schemas.microsoft.com/office/drawing/2014/main" id="{555647AD-C6E2-224B-B95D-C8890CAC8CB6}"/>
              </a:ext>
            </a:extLst>
          </p:cNvPr>
          <p:cNvGrpSpPr/>
          <p:nvPr/>
        </p:nvGrpSpPr>
        <p:grpSpPr>
          <a:xfrm>
            <a:off x="6812675" y="1824277"/>
            <a:ext cx="3595045" cy="4042267"/>
            <a:chOff x="3555768" y="285003"/>
            <a:chExt cx="2888672" cy="3464717"/>
          </a:xfrm>
        </p:grpSpPr>
        <p:grpSp>
          <p:nvGrpSpPr>
            <p:cNvPr id="8" name="Group 7">
              <a:extLst>
                <a:ext uri="{FF2B5EF4-FFF2-40B4-BE49-F238E27FC236}">
                  <a16:creationId xmlns:a16="http://schemas.microsoft.com/office/drawing/2014/main" id="{E982DABE-F99C-2E49-B622-2CA4D6E0F273}"/>
                </a:ext>
              </a:extLst>
            </p:cNvPr>
            <p:cNvGrpSpPr/>
            <p:nvPr/>
          </p:nvGrpSpPr>
          <p:grpSpPr>
            <a:xfrm>
              <a:off x="4256115" y="285003"/>
              <a:ext cx="1487979" cy="246221"/>
              <a:chOff x="4256115" y="285003"/>
              <a:chExt cx="1487979" cy="246221"/>
            </a:xfrm>
          </p:grpSpPr>
          <p:sp>
            <p:nvSpPr>
              <p:cNvPr id="21" name="Rectangle 20">
                <a:extLst>
                  <a:ext uri="{FF2B5EF4-FFF2-40B4-BE49-F238E27FC236}">
                    <a16:creationId xmlns:a16="http://schemas.microsoft.com/office/drawing/2014/main" id="{B4E0657E-ECDF-2840-AE22-59B11C4B53F8}"/>
                  </a:ext>
                </a:extLst>
              </p:cNvPr>
              <p:cNvSpPr/>
              <p:nvPr/>
            </p:nvSpPr>
            <p:spPr>
              <a:xfrm>
                <a:off x="4256115" y="285003"/>
                <a:ext cx="1487979" cy="2462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109A50A7-3609-9F40-B348-BD306E7509C2}"/>
                  </a:ext>
                </a:extLst>
              </p:cNvPr>
              <p:cNvSpPr txBox="1"/>
              <p:nvPr/>
            </p:nvSpPr>
            <p:spPr>
              <a:xfrm>
                <a:off x="4256115" y="285003"/>
                <a:ext cx="1487979" cy="246221"/>
              </a:xfrm>
              <a:prstGeom prst="rect">
                <a:avLst/>
              </a:prstGeom>
              <a:noFill/>
            </p:spPr>
            <p:txBody>
              <a:bodyPr wrap="square" rtlCol="0">
                <a:spAutoFit/>
              </a:bodyPr>
              <a:lstStyle/>
              <a:p>
                <a:r>
                  <a:rPr lang="en-IE" sz="1000" dirty="0" err="1"/>
                  <a:t>requests.get</a:t>
                </a:r>
                <a:r>
                  <a:rPr lang="en-IE" sz="1000" dirty="0"/>
                  <a:t>(</a:t>
                </a:r>
                <a:r>
                  <a:rPr lang="en-IE" sz="1000" dirty="0" err="1"/>
                  <a:t>spacex_url</a:t>
                </a:r>
                <a:r>
                  <a:rPr lang="en-IE" sz="1000" dirty="0"/>
                  <a:t>)</a:t>
                </a:r>
                <a:endParaRPr lang="en-US" sz="1000" dirty="0"/>
              </a:p>
            </p:txBody>
          </p:sp>
        </p:grpSp>
        <p:grpSp>
          <p:nvGrpSpPr>
            <p:cNvPr id="9" name="Group 8">
              <a:extLst>
                <a:ext uri="{FF2B5EF4-FFF2-40B4-BE49-F238E27FC236}">
                  <a16:creationId xmlns:a16="http://schemas.microsoft.com/office/drawing/2014/main" id="{EFA53A7D-4AEE-B94C-90E7-161F8E6EE913}"/>
                </a:ext>
              </a:extLst>
            </p:cNvPr>
            <p:cNvGrpSpPr/>
            <p:nvPr/>
          </p:nvGrpSpPr>
          <p:grpSpPr>
            <a:xfrm>
              <a:off x="3555768" y="945555"/>
              <a:ext cx="2888672" cy="369333"/>
              <a:chOff x="3640976" y="829486"/>
              <a:chExt cx="2888672" cy="369333"/>
            </a:xfrm>
          </p:grpSpPr>
          <p:sp>
            <p:nvSpPr>
              <p:cNvPr id="19" name="Rectangle 18">
                <a:extLst>
                  <a:ext uri="{FF2B5EF4-FFF2-40B4-BE49-F238E27FC236}">
                    <a16:creationId xmlns:a16="http://schemas.microsoft.com/office/drawing/2014/main" id="{9999B51C-5D38-DC40-B85A-BE48181812D3}"/>
                  </a:ext>
                </a:extLst>
              </p:cNvPr>
              <p:cNvSpPr/>
              <p:nvPr/>
            </p:nvSpPr>
            <p:spPr>
              <a:xfrm>
                <a:off x="3640976" y="829487"/>
                <a:ext cx="2793078" cy="3693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39DEB41F-A1D0-C846-8570-A715EA22335C}"/>
                  </a:ext>
                </a:extLst>
              </p:cNvPr>
              <p:cNvSpPr txBox="1"/>
              <p:nvPr/>
            </p:nvSpPr>
            <p:spPr>
              <a:xfrm>
                <a:off x="3736570" y="829486"/>
                <a:ext cx="2793078" cy="369332"/>
              </a:xfrm>
              <a:prstGeom prst="rect">
                <a:avLst/>
              </a:prstGeom>
              <a:noFill/>
            </p:spPr>
            <p:txBody>
              <a:bodyPr wrap="square" rtlCol="0">
                <a:spAutoFit/>
              </a:bodyPr>
              <a:lstStyle/>
              <a:p>
                <a:r>
                  <a:rPr lang="en-IE" sz="900" dirty="0" err="1"/>
                  <a:t>spaceXdata</a:t>
                </a:r>
                <a:r>
                  <a:rPr lang="en-IE" sz="900" dirty="0"/>
                  <a:t> = data[['rocket', 'payloads', 'launchpad', 'cores', '</a:t>
                </a:r>
                <a:r>
                  <a:rPr lang="en-IE" sz="900" dirty="0" err="1"/>
                  <a:t>flight_number</a:t>
                </a:r>
                <a:r>
                  <a:rPr lang="en-IE" sz="900" dirty="0"/>
                  <a:t>', '</a:t>
                </a:r>
                <a:r>
                  <a:rPr lang="en-IE" sz="900" dirty="0" err="1"/>
                  <a:t>date_utc</a:t>
                </a:r>
                <a:r>
                  <a:rPr lang="en-IE" sz="900" dirty="0"/>
                  <a:t>']]</a:t>
                </a:r>
                <a:endParaRPr lang="en-US" sz="900" dirty="0"/>
              </a:p>
            </p:txBody>
          </p:sp>
        </p:grpSp>
        <p:grpSp>
          <p:nvGrpSpPr>
            <p:cNvPr id="10" name="Group 9">
              <a:extLst>
                <a:ext uri="{FF2B5EF4-FFF2-40B4-BE49-F238E27FC236}">
                  <a16:creationId xmlns:a16="http://schemas.microsoft.com/office/drawing/2014/main" id="{113FA669-535D-694E-905D-C527765A6354}"/>
                </a:ext>
              </a:extLst>
            </p:cNvPr>
            <p:cNvGrpSpPr/>
            <p:nvPr/>
          </p:nvGrpSpPr>
          <p:grpSpPr>
            <a:xfrm>
              <a:off x="4164676" y="1692224"/>
              <a:ext cx="1753985" cy="909659"/>
              <a:chOff x="4256115" y="285003"/>
              <a:chExt cx="1487979" cy="246221"/>
            </a:xfrm>
          </p:grpSpPr>
          <p:sp>
            <p:nvSpPr>
              <p:cNvPr id="17" name="Rectangle 16">
                <a:extLst>
                  <a:ext uri="{FF2B5EF4-FFF2-40B4-BE49-F238E27FC236}">
                    <a16:creationId xmlns:a16="http://schemas.microsoft.com/office/drawing/2014/main" id="{50B6D7D4-9195-8249-BD83-5F2417DF33C9}"/>
                  </a:ext>
                </a:extLst>
              </p:cNvPr>
              <p:cNvSpPr/>
              <p:nvPr/>
            </p:nvSpPr>
            <p:spPr>
              <a:xfrm>
                <a:off x="4256115" y="285003"/>
                <a:ext cx="1487979" cy="2462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12A5D5C2-9C38-C646-9381-AA5EE0FE3CA7}"/>
                  </a:ext>
                </a:extLst>
              </p:cNvPr>
              <p:cNvSpPr txBox="1"/>
              <p:nvPr/>
            </p:nvSpPr>
            <p:spPr>
              <a:xfrm>
                <a:off x="4256115" y="285003"/>
                <a:ext cx="1487979" cy="178613"/>
              </a:xfrm>
              <a:prstGeom prst="rect">
                <a:avLst/>
              </a:prstGeom>
              <a:noFill/>
            </p:spPr>
            <p:txBody>
              <a:bodyPr wrap="square" rtlCol="0">
                <a:spAutoFit/>
              </a:bodyPr>
              <a:lstStyle/>
              <a:p>
                <a:r>
                  <a:rPr lang="en-IE" sz="1000" dirty="0" err="1"/>
                  <a:t>getLaunchSite</a:t>
                </a:r>
                <a:endParaRPr lang="en-IE" sz="1000" dirty="0"/>
              </a:p>
              <a:p>
                <a:r>
                  <a:rPr lang="en-IE" sz="1000" dirty="0" err="1"/>
                  <a:t>getBoosterVersion</a:t>
                </a:r>
                <a:endParaRPr lang="en-IE" sz="1000" dirty="0"/>
              </a:p>
              <a:p>
                <a:r>
                  <a:rPr lang="en-IE" sz="1000" dirty="0" err="1"/>
                  <a:t>getPayloadData</a:t>
                </a:r>
                <a:endParaRPr lang="en-IE" sz="1000" dirty="0"/>
              </a:p>
              <a:p>
                <a:r>
                  <a:rPr lang="en-IE" sz="1000" dirty="0" err="1"/>
                  <a:t>getCoreData</a:t>
                </a:r>
                <a:endParaRPr lang="en-US" sz="1000" dirty="0"/>
              </a:p>
              <a:p>
                <a:endParaRPr lang="en-US" sz="1000" dirty="0"/>
              </a:p>
              <a:p>
                <a:endParaRPr lang="en-US" sz="1000" dirty="0"/>
              </a:p>
            </p:txBody>
          </p:sp>
        </p:grpSp>
        <p:grpSp>
          <p:nvGrpSpPr>
            <p:cNvPr id="11" name="Group 10">
              <a:extLst>
                <a:ext uri="{FF2B5EF4-FFF2-40B4-BE49-F238E27FC236}">
                  <a16:creationId xmlns:a16="http://schemas.microsoft.com/office/drawing/2014/main" id="{DEF024E3-0674-1847-868D-40F340303039}"/>
                </a:ext>
              </a:extLst>
            </p:cNvPr>
            <p:cNvGrpSpPr/>
            <p:nvPr/>
          </p:nvGrpSpPr>
          <p:grpSpPr>
            <a:xfrm>
              <a:off x="4256115" y="2987223"/>
              <a:ext cx="1487979" cy="762497"/>
              <a:chOff x="4256115" y="285003"/>
              <a:chExt cx="1487979" cy="400110"/>
            </a:xfrm>
          </p:grpSpPr>
          <p:sp>
            <p:nvSpPr>
              <p:cNvPr id="15" name="Rectangle 14">
                <a:extLst>
                  <a:ext uri="{FF2B5EF4-FFF2-40B4-BE49-F238E27FC236}">
                    <a16:creationId xmlns:a16="http://schemas.microsoft.com/office/drawing/2014/main" id="{51A59F3D-B809-2A49-89FD-8162C4F07DFA}"/>
                  </a:ext>
                </a:extLst>
              </p:cNvPr>
              <p:cNvSpPr/>
              <p:nvPr/>
            </p:nvSpPr>
            <p:spPr>
              <a:xfrm>
                <a:off x="4256115" y="285003"/>
                <a:ext cx="1487979" cy="2462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2462A55-8945-C34B-B65F-8AADBDAA0758}"/>
                  </a:ext>
                </a:extLst>
              </p:cNvPr>
              <p:cNvSpPr txBox="1"/>
              <p:nvPr/>
            </p:nvSpPr>
            <p:spPr>
              <a:xfrm>
                <a:off x="4256115" y="285003"/>
                <a:ext cx="1487979" cy="400110"/>
              </a:xfrm>
              <a:prstGeom prst="rect">
                <a:avLst/>
              </a:prstGeom>
              <a:noFill/>
            </p:spPr>
            <p:txBody>
              <a:bodyPr wrap="square" rtlCol="0">
                <a:spAutoFit/>
              </a:bodyPr>
              <a:lstStyle/>
              <a:p>
                <a:r>
                  <a:rPr lang="en-US" sz="1000" dirty="0"/>
                  <a:t>Filter the dataset using only Falcon 9</a:t>
                </a:r>
              </a:p>
            </p:txBody>
          </p:sp>
        </p:grpSp>
        <p:cxnSp>
          <p:nvCxnSpPr>
            <p:cNvPr id="12" name="Straight Arrow Connector 11">
              <a:extLst>
                <a:ext uri="{FF2B5EF4-FFF2-40B4-BE49-F238E27FC236}">
                  <a16:creationId xmlns:a16="http://schemas.microsoft.com/office/drawing/2014/main" id="{3773EFC5-30C4-044B-80D5-1B8127A51C40}"/>
                </a:ext>
              </a:extLst>
            </p:cNvPr>
            <p:cNvCxnSpPr>
              <a:stCxn id="22" idx="2"/>
              <a:endCxn id="20" idx="0"/>
            </p:cNvCxnSpPr>
            <p:nvPr/>
          </p:nvCxnSpPr>
          <p:spPr>
            <a:xfrm>
              <a:off x="5000105" y="531224"/>
              <a:ext cx="47796" cy="4143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73C2BE3-0690-2542-8B62-E8BE3AB27ED5}"/>
                </a:ext>
              </a:extLst>
            </p:cNvPr>
            <p:cNvCxnSpPr>
              <a:stCxn id="20" idx="2"/>
              <a:endCxn id="18" idx="0"/>
            </p:cNvCxnSpPr>
            <p:nvPr/>
          </p:nvCxnSpPr>
          <p:spPr>
            <a:xfrm flipH="1">
              <a:off x="5041669" y="1314887"/>
              <a:ext cx="6232" cy="377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B659DCE-8946-F245-938A-05BDFAD79DD8}"/>
                </a:ext>
              </a:extLst>
            </p:cNvPr>
            <p:cNvCxnSpPr>
              <a:endCxn id="16" idx="0"/>
            </p:cNvCxnSpPr>
            <p:nvPr/>
          </p:nvCxnSpPr>
          <p:spPr>
            <a:xfrm flipH="1">
              <a:off x="5000105" y="2601883"/>
              <a:ext cx="37410" cy="3853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1449200" y="1602697"/>
            <a:ext cx="3932238" cy="4625653"/>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Get a html object -&gt; find all tables </a:t>
            </a:r>
            <a:r>
              <a:rPr lang="en-US" sz="2200" dirty="0">
                <a:solidFill>
                  <a:schemeClr val="accent3">
                    <a:lumMod val="25000"/>
                  </a:schemeClr>
                </a:solidFill>
                <a:latin typeface="Abadi"/>
                <a:sym typeface="Wingdings" pitchFamily="2" charset="2"/>
              </a:rPr>
              <a:t> get the 3</a:t>
            </a:r>
            <a:r>
              <a:rPr lang="en-US" sz="2200" baseline="30000" dirty="0">
                <a:solidFill>
                  <a:schemeClr val="accent3">
                    <a:lumMod val="25000"/>
                  </a:schemeClr>
                </a:solidFill>
                <a:latin typeface="Abadi"/>
                <a:sym typeface="Wingdings" pitchFamily="2" charset="2"/>
              </a:rPr>
              <a:t>rd</a:t>
            </a:r>
            <a:r>
              <a:rPr lang="en-US" sz="2200" dirty="0">
                <a:solidFill>
                  <a:schemeClr val="accent3">
                    <a:lumMod val="25000"/>
                  </a:schemeClr>
                </a:solidFill>
                <a:latin typeface="Abadi"/>
                <a:sym typeface="Wingdings" pitchFamily="2" charset="2"/>
              </a:rPr>
              <a:t> table  get column names  create an empty </a:t>
            </a:r>
            <a:r>
              <a:rPr lang="en-US" sz="2200" dirty="0" err="1">
                <a:solidFill>
                  <a:schemeClr val="accent3">
                    <a:lumMod val="25000"/>
                  </a:schemeClr>
                </a:solidFill>
                <a:latin typeface="Abadi"/>
                <a:sym typeface="Wingdings" pitchFamily="2" charset="2"/>
              </a:rPr>
              <a:t>launch_dict</a:t>
            </a:r>
            <a:r>
              <a:rPr lang="en-US" sz="2200" dirty="0">
                <a:solidFill>
                  <a:schemeClr val="accent3">
                    <a:lumMod val="25000"/>
                  </a:schemeClr>
                </a:solidFill>
                <a:latin typeface="Abadi"/>
                <a:sym typeface="Wingdings" pitchFamily="2" charset="2"/>
              </a:rPr>
              <a:t>  fill the parsed </a:t>
            </a:r>
            <a:r>
              <a:rPr lang="en-US" sz="2200" dirty="0" err="1">
                <a:solidFill>
                  <a:schemeClr val="accent3">
                    <a:lumMod val="25000"/>
                  </a:schemeClr>
                </a:solidFill>
                <a:latin typeface="Abadi"/>
                <a:sym typeface="Wingdings" pitchFamily="2" charset="2"/>
              </a:rPr>
              <a:t>recored</a:t>
            </a:r>
            <a:r>
              <a:rPr lang="en-US" sz="2200" dirty="0">
                <a:solidFill>
                  <a:schemeClr val="accent3">
                    <a:lumMod val="25000"/>
                  </a:schemeClr>
                </a:solidFill>
                <a:latin typeface="Abadi"/>
                <a:sym typeface="Wingdings" pitchFamily="2" charset="2"/>
              </a:rPr>
              <a:t> --&gt; convert </a:t>
            </a:r>
            <a:r>
              <a:rPr lang="en-US" sz="2200" dirty="0" err="1">
                <a:solidFill>
                  <a:schemeClr val="accent3">
                    <a:lumMod val="25000"/>
                  </a:schemeClr>
                </a:solidFill>
                <a:latin typeface="Abadi"/>
                <a:sym typeface="Wingdings" pitchFamily="2" charset="2"/>
              </a:rPr>
              <a:t>launch_dict</a:t>
            </a:r>
            <a:r>
              <a:rPr lang="en-US" sz="2200" dirty="0">
                <a:solidFill>
                  <a:schemeClr val="accent3">
                    <a:lumMod val="25000"/>
                  </a:schemeClr>
                </a:solidFill>
                <a:latin typeface="Abadi"/>
                <a:sym typeface="Wingdings" pitchFamily="2" charset="2"/>
              </a:rPr>
              <a:t> to </a:t>
            </a:r>
            <a:r>
              <a:rPr lang="en-US" sz="2200" dirty="0" err="1">
                <a:solidFill>
                  <a:schemeClr val="accent3">
                    <a:lumMod val="25000"/>
                  </a:schemeClr>
                </a:solidFill>
                <a:latin typeface="Abadi"/>
                <a:sym typeface="Wingdings" pitchFamily="2" charset="2"/>
              </a:rPr>
              <a:t>dataframe</a:t>
            </a:r>
            <a:r>
              <a:rPr lang="en-US" sz="2200" dirty="0">
                <a:solidFill>
                  <a:schemeClr val="accent3">
                    <a:lumMod val="25000"/>
                  </a:schemeClr>
                </a:solidFill>
                <a:latin typeface="Abadi"/>
                <a:sym typeface="Wingdings" pitchFamily="2" charset="2"/>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https://github.com/thuydan80/Data-Science-Capstone-Project/blob/main/Spacex_Webscraping_Final.ipynb</a:t>
            </a:r>
            <a:r>
              <a:rPr lang="en-US" sz="22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pSp>
        <p:nvGrpSpPr>
          <p:cNvPr id="7" name="Group 6">
            <a:extLst>
              <a:ext uri="{FF2B5EF4-FFF2-40B4-BE49-F238E27FC236}">
                <a16:creationId xmlns:a16="http://schemas.microsoft.com/office/drawing/2014/main" id="{4ADF88DB-4F82-0546-99AB-8487845B04E5}"/>
              </a:ext>
            </a:extLst>
          </p:cNvPr>
          <p:cNvGrpSpPr/>
          <p:nvPr/>
        </p:nvGrpSpPr>
        <p:grpSpPr>
          <a:xfrm>
            <a:off x="7572055" y="1474523"/>
            <a:ext cx="1993187" cy="4952688"/>
            <a:chOff x="7366571" y="493160"/>
            <a:chExt cx="1993187" cy="4952688"/>
          </a:xfrm>
        </p:grpSpPr>
        <p:grpSp>
          <p:nvGrpSpPr>
            <p:cNvPr id="8" name="Group 7">
              <a:extLst>
                <a:ext uri="{FF2B5EF4-FFF2-40B4-BE49-F238E27FC236}">
                  <a16:creationId xmlns:a16="http://schemas.microsoft.com/office/drawing/2014/main" id="{AF17B738-6977-2247-BF55-E8DD35C88CD2}"/>
                </a:ext>
              </a:extLst>
            </p:cNvPr>
            <p:cNvGrpSpPr/>
            <p:nvPr/>
          </p:nvGrpSpPr>
          <p:grpSpPr>
            <a:xfrm>
              <a:off x="7366571" y="493160"/>
              <a:ext cx="1883744" cy="452395"/>
              <a:chOff x="7366571" y="493160"/>
              <a:chExt cx="1883744" cy="452395"/>
            </a:xfrm>
          </p:grpSpPr>
          <p:sp>
            <p:nvSpPr>
              <p:cNvPr id="30" name="Rectangle 29">
                <a:extLst>
                  <a:ext uri="{FF2B5EF4-FFF2-40B4-BE49-F238E27FC236}">
                    <a16:creationId xmlns:a16="http://schemas.microsoft.com/office/drawing/2014/main" id="{FEE12723-96F8-1245-9AE7-44E86708498C}"/>
                  </a:ext>
                </a:extLst>
              </p:cNvPr>
              <p:cNvSpPr/>
              <p:nvPr/>
            </p:nvSpPr>
            <p:spPr>
              <a:xfrm>
                <a:off x="7366571" y="493160"/>
                <a:ext cx="1794851"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929F16F2-F648-274A-8312-E368CAEA9F61}"/>
                  </a:ext>
                </a:extLst>
              </p:cNvPr>
              <p:cNvSpPr txBox="1"/>
              <p:nvPr/>
            </p:nvSpPr>
            <p:spPr>
              <a:xfrm>
                <a:off x="7455464" y="576223"/>
                <a:ext cx="1794851" cy="276999"/>
              </a:xfrm>
              <a:prstGeom prst="rect">
                <a:avLst/>
              </a:prstGeom>
              <a:noFill/>
            </p:spPr>
            <p:txBody>
              <a:bodyPr wrap="square" rtlCol="0">
                <a:spAutoFit/>
              </a:bodyPr>
              <a:lstStyle/>
              <a:p>
                <a:r>
                  <a:rPr lang="en-IE" sz="1200" dirty="0" err="1"/>
                  <a:t>requests.get</a:t>
                </a:r>
                <a:r>
                  <a:rPr lang="en-IE" sz="1200" dirty="0"/>
                  <a:t>(</a:t>
                </a:r>
                <a:r>
                  <a:rPr lang="en-IE" sz="1200" dirty="0" err="1"/>
                  <a:t>static_url</a:t>
                </a:r>
                <a:r>
                  <a:rPr lang="en-IE" sz="1200" dirty="0"/>
                  <a:t>)</a:t>
                </a:r>
                <a:endParaRPr lang="en-US" sz="1200" dirty="0"/>
              </a:p>
            </p:txBody>
          </p:sp>
        </p:grpSp>
        <p:grpSp>
          <p:nvGrpSpPr>
            <p:cNvPr id="9" name="Group 8">
              <a:extLst>
                <a:ext uri="{FF2B5EF4-FFF2-40B4-BE49-F238E27FC236}">
                  <a16:creationId xmlns:a16="http://schemas.microsoft.com/office/drawing/2014/main" id="{CE450481-1416-1C47-A927-7EBFC6F7AC9D}"/>
                </a:ext>
              </a:extLst>
            </p:cNvPr>
            <p:cNvGrpSpPr/>
            <p:nvPr/>
          </p:nvGrpSpPr>
          <p:grpSpPr>
            <a:xfrm>
              <a:off x="7366571" y="1314887"/>
              <a:ext cx="1747435" cy="452395"/>
              <a:chOff x="7191910" y="1428108"/>
              <a:chExt cx="1747435" cy="452395"/>
            </a:xfrm>
          </p:grpSpPr>
          <p:sp>
            <p:nvSpPr>
              <p:cNvPr id="28" name="Rectangle 27">
                <a:extLst>
                  <a:ext uri="{FF2B5EF4-FFF2-40B4-BE49-F238E27FC236}">
                    <a16:creationId xmlns:a16="http://schemas.microsoft.com/office/drawing/2014/main" id="{0C0D4DC4-918B-0249-AA63-19C753F17851}"/>
                  </a:ext>
                </a:extLst>
              </p:cNvPr>
              <p:cNvSpPr/>
              <p:nvPr/>
            </p:nvSpPr>
            <p:spPr>
              <a:xfrm>
                <a:off x="7191910" y="1428108"/>
                <a:ext cx="1747435"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55E09D95-7A09-CC44-902A-79176D219132}"/>
                  </a:ext>
                </a:extLst>
              </p:cNvPr>
              <p:cNvSpPr txBox="1"/>
              <p:nvPr/>
            </p:nvSpPr>
            <p:spPr>
              <a:xfrm>
                <a:off x="7363098" y="1520774"/>
                <a:ext cx="1482951" cy="276999"/>
              </a:xfrm>
              <a:prstGeom prst="rect">
                <a:avLst/>
              </a:prstGeom>
              <a:noFill/>
            </p:spPr>
            <p:txBody>
              <a:bodyPr wrap="square" rtlCol="0">
                <a:spAutoFit/>
              </a:bodyPr>
              <a:lstStyle/>
              <a:p>
                <a:r>
                  <a:rPr lang="en-IE" sz="1200" dirty="0" err="1"/>
                  <a:t>soup.find_all</a:t>
                </a:r>
                <a:r>
                  <a:rPr lang="en-IE" sz="1200" dirty="0"/>
                  <a:t>('table')</a:t>
                </a:r>
                <a:endParaRPr lang="en-US" sz="1200" dirty="0"/>
              </a:p>
            </p:txBody>
          </p:sp>
        </p:grpSp>
        <p:grpSp>
          <p:nvGrpSpPr>
            <p:cNvPr id="10" name="Group 9">
              <a:extLst>
                <a:ext uri="{FF2B5EF4-FFF2-40B4-BE49-F238E27FC236}">
                  <a16:creationId xmlns:a16="http://schemas.microsoft.com/office/drawing/2014/main" id="{ADD5F02F-D2CE-284C-AD15-CDF411850658}"/>
                </a:ext>
              </a:extLst>
            </p:cNvPr>
            <p:cNvGrpSpPr/>
            <p:nvPr/>
          </p:nvGrpSpPr>
          <p:grpSpPr>
            <a:xfrm>
              <a:off x="7455464" y="2169831"/>
              <a:ext cx="1747435" cy="452395"/>
              <a:chOff x="7191910" y="1428108"/>
              <a:chExt cx="1747435" cy="452395"/>
            </a:xfrm>
          </p:grpSpPr>
          <p:sp>
            <p:nvSpPr>
              <p:cNvPr id="26" name="Rectangle 25">
                <a:extLst>
                  <a:ext uri="{FF2B5EF4-FFF2-40B4-BE49-F238E27FC236}">
                    <a16:creationId xmlns:a16="http://schemas.microsoft.com/office/drawing/2014/main" id="{F5B62582-D352-2145-BBA3-69E12A27AEEE}"/>
                  </a:ext>
                </a:extLst>
              </p:cNvPr>
              <p:cNvSpPr/>
              <p:nvPr/>
            </p:nvSpPr>
            <p:spPr>
              <a:xfrm>
                <a:off x="7191910" y="1428108"/>
                <a:ext cx="1747435"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87A943F2-112E-DC48-8675-0135C7686223}"/>
                  </a:ext>
                </a:extLst>
              </p:cNvPr>
              <p:cNvSpPr txBox="1"/>
              <p:nvPr/>
            </p:nvSpPr>
            <p:spPr>
              <a:xfrm>
                <a:off x="7367501" y="1471883"/>
                <a:ext cx="1482951" cy="276999"/>
              </a:xfrm>
              <a:prstGeom prst="rect">
                <a:avLst/>
              </a:prstGeom>
              <a:noFill/>
            </p:spPr>
            <p:txBody>
              <a:bodyPr wrap="square" rtlCol="0">
                <a:spAutoFit/>
              </a:bodyPr>
              <a:lstStyle/>
              <a:p>
                <a:r>
                  <a:rPr lang="en-IE" sz="1200" dirty="0" err="1"/>
                  <a:t>html_tables</a:t>
                </a:r>
                <a:r>
                  <a:rPr lang="en-IE" sz="1200" dirty="0"/>
                  <a:t>[2]</a:t>
                </a:r>
                <a:endParaRPr lang="en-US" sz="1200" dirty="0"/>
              </a:p>
            </p:txBody>
          </p:sp>
        </p:grpSp>
        <p:grpSp>
          <p:nvGrpSpPr>
            <p:cNvPr id="12" name="Group 11">
              <a:extLst>
                <a:ext uri="{FF2B5EF4-FFF2-40B4-BE49-F238E27FC236}">
                  <a16:creationId xmlns:a16="http://schemas.microsoft.com/office/drawing/2014/main" id="{64F0F10F-C6BD-144F-B88D-06D6DD9A6F80}"/>
                </a:ext>
              </a:extLst>
            </p:cNvPr>
            <p:cNvGrpSpPr/>
            <p:nvPr/>
          </p:nvGrpSpPr>
          <p:grpSpPr>
            <a:xfrm>
              <a:off x="7479171" y="2926145"/>
              <a:ext cx="1747435" cy="762497"/>
              <a:chOff x="7191910" y="1428108"/>
              <a:chExt cx="1747435" cy="762497"/>
            </a:xfrm>
          </p:grpSpPr>
          <p:sp>
            <p:nvSpPr>
              <p:cNvPr id="24" name="Rectangle 23">
                <a:extLst>
                  <a:ext uri="{FF2B5EF4-FFF2-40B4-BE49-F238E27FC236}">
                    <a16:creationId xmlns:a16="http://schemas.microsoft.com/office/drawing/2014/main" id="{25BF7E07-835F-9743-B563-8D083BA459BA}"/>
                  </a:ext>
                </a:extLst>
              </p:cNvPr>
              <p:cNvSpPr/>
              <p:nvPr/>
            </p:nvSpPr>
            <p:spPr>
              <a:xfrm>
                <a:off x="7191910" y="1428108"/>
                <a:ext cx="1747435" cy="76249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E3923D1C-958F-C545-AA84-22CE401D9C84}"/>
                  </a:ext>
                </a:extLst>
              </p:cNvPr>
              <p:cNvSpPr txBox="1"/>
              <p:nvPr/>
            </p:nvSpPr>
            <p:spPr>
              <a:xfrm>
                <a:off x="7363098" y="1520774"/>
                <a:ext cx="1482951" cy="646331"/>
              </a:xfrm>
              <a:prstGeom prst="rect">
                <a:avLst/>
              </a:prstGeom>
              <a:noFill/>
            </p:spPr>
            <p:txBody>
              <a:bodyPr wrap="square" rtlCol="0">
                <a:spAutoFit/>
              </a:bodyPr>
              <a:lstStyle/>
              <a:p>
                <a:r>
                  <a:rPr lang="en-IE" sz="1200" dirty="0"/>
                  <a:t>Get column names and create an empty </a:t>
                </a:r>
                <a:r>
                  <a:rPr lang="en-IE" sz="1200" dirty="0" err="1"/>
                  <a:t>launch_dict</a:t>
                </a:r>
                <a:endParaRPr lang="en-US" sz="1200" dirty="0"/>
              </a:p>
            </p:txBody>
          </p:sp>
        </p:grpSp>
        <p:grpSp>
          <p:nvGrpSpPr>
            <p:cNvPr id="13" name="Group 12">
              <a:extLst>
                <a:ext uri="{FF2B5EF4-FFF2-40B4-BE49-F238E27FC236}">
                  <a16:creationId xmlns:a16="http://schemas.microsoft.com/office/drawing/2014/main" id="{BA885868-B879-1F4C-9703-7A1F892AA451}"/>
                </a:ext>
              </a:extLst>
            </p:cNvPr>
            <p:cNvGrpSpPr/>
            <p:nvPr/>
          </p:nvGrpSpPr>
          <p:grpSpPr>
            <a:xfrm>
              <a:off x="7479171" y="3976859"/>
              <a:ext cx="1880587" cy="968122"/>
              <a:chOff x="7191910" y="1428108"/>
              <a:chExt cx="1747435" cy="646331"/>
            </a:xfrm>
          </p:grpSpPr>
          <p:sp>
            <p:nvSpPr>
              <p:cNvPr id="22" name="Rectangle 21">
                <a:extLst>
                  <a:ext uri="{FF2B5EF4-FFF2-40B4-BE49-F238E27FC236}">
                    <a16:creationId xmlns:a16="http://schemas.microsoft.com/office/drawing/2014/main" id="{5E1B44E7-B113-4043-B661-1F57DC06C5DF}"/>
                  </a:ext>
                </a:extLst>
              </p:cNvPr>
              <p:cNvSpPr/>
              <p:nvPr/>
            </p:nvSpPr>
            <p:spPr>
              <a:xfrm>
                <a:off x="7191910" y="1428108"/>
                <a:ext cx="1747435"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3D33AF5-806B-1845-97DF-B0322561B65C}"/>
                  </a:ext>
                </a:extLst>
              </p:cNvPr>
              <p:cNvSpPr txBox="1"/>
              <p:nvPr/>
            </p:nvSpPr>
            <p:spPr>
              <a:xfrm>
                <a:off x="7250823" y="1428108"/>
                <a:ext cx="1369009" cy="646331"/>
              </a:xfrm>
              <a:prstGeom prst="rect">
                <a:avLst/>
              </a:prstGeom>
              <a:noFill/>
            </p:spPr>
            <p:txBody>
              <a:bodyPr wrap="square" rtlCol="0">
                <a:spAutoFit/>
              </a:bodyPr>
              <a:lstStyle/>
              <a:p>
                <a:r>
                  <a:rPr lang="en-IE" sz="1200" dirty="0"/>
                  <a:t>fill in the parsed launch record values into </a:t>
                </a:r>
                <a:r>
                  <a:rPr lang="en-IE" sz="1200" dirty="0" err="1"/>
                  <a:t>launch_dict</a:t>
                </a:r>
                <a:endParaRPr lang="en-US" sz="1200" dirty="0"/>
              </a:p>
            </p:txBody>
          </p:sp>
        </p:grpSp>
        <p:grpSp>
          <p:nvGrpSpPr>
            <p:cNvPr id="14" name="Group 13">
              <a:extLst>
                <a:ext uri="{FF2B5EF4-FFF2-40B4-BE49-F238E27FC236}">
                  <a16:creationId xmlns:a16="http://schemas.microsoft.com/office/drawing/2014/main" id="{8B0851B1-1078-704E-8349-B698D2DE385B}"/>
                </a:ext>
              </a:extLst>
            </p:cNvPr>
            <p:cNvGrpSpPr/>
            <p:nvPr/>
          </p:nvGrpSpPr>
          <p:grpSpPr>
            <a:xfrm>
              <a:off x="7502881" y="4984183"/>
              <a:ext cx="1747435" cy="461665"/>
              <a:chOff x="7191910" y="1428108"/>
              <a:chExt cx="1747435" cy="461665"/>
            </a:xfrm>
          </p:grpSpPr>
          <p:sp>
            <p:nvSpPr>
              <p:cNvPr id="20" name="Rectangle 19">
                <a:extLst>
                  <a:ext uri="{FF2B5EF4-FFF2-40B4-BE49-F238E27FC236}">
                    <a16:creationId xmlns:a16="http://schemas.microsoft.com/office/drawing/2014/main" id="{F1AB112E-EDC6-0140-BFB7-43CDF1F65E8B}"/>
                  </a:ext>
                </a:extLst>
              </p:cNvPr>
              <p:cNvSpPr/>
              <p:nvPr/>
            </p:nvSpPr>
            <p:spPr>
              <a:xfrm>
                <a:off x="7191910" y="1428108"/>
                <a:ext cx="1747435"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15EE727-5B4A-4C47-9E6D-4BF84C721364}"/>
                  </a:ext>
                </a:extLst>
              </p:cNvPr>
              <p:cNvSpPr txBox="1"/>
              <p:nvPr/>
            </p:nvSpPr>
            <p:spPr>
              <a:xfrm>
                <a:off x="7276734" y="1428108"/>
                <a:ext cx="1482951" cy="461665"/>
              </a:xfrm>
              <a:prstGeom prst="rect">
                <a:avLst/>
              </a:prstGeom>
              <a:noFill/>
            </p:spPr>
            <p:txBody>
              <a:bodyPr wrap="square" rtlCol="0">
                <a:spAutoFit/>
              </a:bodyPr>
              <a:lstStyle/>
              <a:p>
                <a:r>
                  <a:rPr lang="en-IE" sz="1200" dirty="0"/>
                  <a:t>Convert </a:t>
                </a:r>
                <a:r>
                  <a:rPr lang="en-IE" sz="1200" dirty="0" err="1"/>
                  <a:t>launch_dict</a:t>
                </a:r>
                <a:r>
                  <a:rPr lang="en-IE" sz="1200" dirty="0"/>
                  <a:t> to </a:t>
                </a:r>
                <a:r>
                  <a:rPr lang="en-IE" sz="1200" dirty="0" err="1"/>
                  <a:t>dataframe</a:t>
                </a:r>
                <a:endParaRPr lang="en-US" sz="1200" dirty="0"/>
              </a:p>
            </p:txBody>
          </p:sp>
        </p:grpSp>
        <p:cxnSp>
          <p:nvCxnSpPr>
            <p:cNvPr id="15" name="Straight Arrow Connector 14">
              <a:extLst>
                <a:ext uri="{FF2B5EF4-FFF2-40B4-BE49-F238E27FC236}">
                  <a16:creationId xmlns:a16="http://schemas.microsoft.com/office/drawing/2014/main" id="{6CDE2839-1CC9-F74A-83F4-A96A48165726}"/>
                </a:ext>
              </a:extLst>
            </p:cNvPr>
            <p:cNvCxnSpPr>
              <a:stCxn id="30" idx="2"/>
              <a:endCxn id="28" idx="0"/>
            </p:cNvCxnSpPr>
            <p:nvPr/>
          </p:nvCxnSpPr>
          <p:spPr>
            <a:xfrm flipH="1">
              <a:off x="8240289" y="945555"/>
              <a:ext cx="23708" cy="3693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BED2119-8A56-D348-84A5-ED60D77FCE06}"/>
                </a:ext>
              </a:extLst>
            </p:cNvPr>
            <p:cNvCxnSpPr>
              <a:stCxn id="28" idx="2"/>
              <a:endCxn id="26" idx="0"/>
            </p:cNvCxnSpPr>
            <p:nvPr/>
          </p:nvCxnSpPr>
          <p:spPr>
            <a:xfrm>
              <a:off x="8240289" y="1767282"/>
              <a:ext cx="88893" cy="4025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19D7859-3E05-7E43-BB7F-F958140E483E}"/>
                </a:ext>
              </a:extLst>
            </p:cNvPr>
            <p:cNvCxnSpPr>
              <a:stCxn id="26" idx="2"/>
              <a:endCxn id="24" idx="0"/>
            </p:cNvCxnSpPr>
            <p:nvPr/>
          </p:nvCxnSpPr>
          <p:spPr>
            <a:xfrm>
              <a:off x="8329182" y="2622226"/>
              <a:ext cx="23707" cy="303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FD0775E-D6B0-D64D-9144-6444E14F2590}"/>
                </a:ext>
              </a:extLst>
            </p:cNvPr>
            <p:cNvCxnSpPr>
              <a:stCxn id="24" idx="2"/>
              <a:endCxn id="23" idx="0"/>
            </p:cNvCxnSpPr>
            <p:nvPr/>
          </p:nvCxnSpPr>
          <p:spPr>
            <a:xfrm flipH="1">
              <a:off x="8279236" y="3688642"/>
              <a:ext cx="73653" cy="2882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74B3A67-CE7E-7A48-A9BB-DA15D68AC284}"/>
                </a:ext>
              </a:extLst>
            </p:cNvPr>
            <p:cNvCxnSpPr/>
            <p:nvPr/>
          </p:nvCxnSpPr>
          <p:spPr>
            <a:xfrm flipH="1">
              <a:off x="8313420" y="4670994"/>
              <a:ext cx="73653" cy="303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496</TotalTime>
  <Words>2661</Words>
  <Application>Microsoft Macintosh PowerPoint</Application>
  <PresentationFormat>Widescreen</PresentationFormat>
  <Paragraphs>431</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Dan Nguyen</cp:lastModifiedBy>
  <cp:revision>216</cp:revision>
  <dcterms:created xsi:type="dcterms:W3CDTF">2021-04-29T18:58:34Z</dcterms:created>
  <dcterms:modified xsi:type="dcterms:W3CDTF">2021-09-20T17:27:45Z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